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5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86" r:id="rId19"/>
    <p:sldId id="272" r:id="rId20"/>
    <p:sldId id="273" r:id="rId21"/>
    <p:sldId id="276" r:id="rId22"/>
    <p:sldId id="278" r:id="rId23"/>
    <p:sldId id="279" r:id="rId24"/>
    <p:sldId id="280" r:id="rId25"/>
    <p:sldId id="281" r:id="rId26"/>
    <p:sldId id="274" r:id="rId27"/>
    <p:sldId id="275" r:id="rId2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384" y="1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prashantprofile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attack.mitre.org/matrices/enterpris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center-for-threat-informed-defense/sightings_ecosystem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"/>
            <a:ext cx="12191998" cy="692658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82" y="5146259"/>
            <a:ext cx="2014460" cy="72017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1615440" y="1282446"/>
            <a:ext cx="7174400" cy="9233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6000" b="1" spc="10" dirty="0" smtClean="0">
                <a:solidFill>
                  <a:srgbClr val="FFFFFF"/>
                </a:solidFill>
                <a:latin typeface="Arial"/>
                <a:cs typeface="Arial"/>
              </a:rPr>
              <a:t>MITRE </a:t>
            </a:r>
            <a:r>
              <a:rPr sz="6000" b="1" spc="10" dirty="0" smtClean="0">
                <a:solidFill>
                  <a:srgbClr val="FFFFFF"/>
                </a:solidFill>
                <a:latin typeface="Arial"/>
                <a:cs typeface="Arial"/>
              </a:rPr>
              <a:t>Attack </a:t>
            </a:r>
            <a:r>
              <a:rPr sz="6000" b="1" spc="10" dirty="0">
                <a:solidFill>
                  <a:srgbClr val="FFFFFF"/>
                </a:solidFill>
                <a:latin typeface="Arial"/>
                <a:cs typeface="Arial"/>
              </a:rPr>
              <a:t>Flow: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615440" y="2118360"/>
            <a:ext cx="989076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Laying the Foundation for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615440" y="2779776"/>
            <a:ext cx="851916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Predictive Intelligence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75246" y="3690736"/>
            <a:ext cx="1457919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Jon Baker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75246" y="4100474"/>
            <a:ext cx="3153364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Co-Founder &amp; Director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64709" y="4502940"/>
            <a:ext cx="4925413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Center for Threat-Informed Defense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019800" y="3754350"/>
            <a:ext cx="5906104" cy="184665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Prashant</a:t>
            </a:r>
          </a:p>
          <a:p>
            <a:pPr marL="0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Cyber Security Advisor in Oil &amp;Gas</a:t>
            </a:r>
          </a:p>
          <a:p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https://</a:t>
            </a:r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</a:rPr>
              <a:t>www.linkedin.com/in/prashantprofile/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</a:rPr>
              <a:t>Twitter: @</a:t>
            </a:r>
            <a:r>
              <a:rPr lang="en-US" sz="2400" dirty="0" err="1" smtClean="0">
                <a:solidFill>
                  <a:schemeClr val="bg1"/>
                </a:solidFill>
                <a:latin typeface="Arial"/>
                <a:cs typeface="Arial"/>
              </a:rPr>
              <a:t>prashant_geek</a:t>
            </a:r>
            <a:endParaRPr lang="en-US" sz="24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Arial"/>
                <a:cs typeface="Arial"/>
              </a:rPr>
              <a:t>GitHub: 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https://github.com/prashant-iiitm</a:t>
            </a:r>
            <a:endParaRPr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DBC9A34-1DC6-4645-B8C9-62A7DDA3B0F8}"/>
              </a:ext>
            </a:extLst>
          </p:cNvPr>
          <p:cNvSpPr txBox="1"/>
          <p:nvPr/>
        </p:nvSpPr>
        <p:spPr>
          <a:xfrm>
            <a:off x="0" y="5562600"/>
            <a:ext cx="12192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hlinkClick r:id="rId5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>
              <a:solidFill>
                <a:srgbClr val="00B0F0"/>
              </a:solidFill>
              <a:latin typeface="Arial" panose="020B0604020202020204"/>
              <a:hlinkClick r:id="rId5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hlinkClick r:id="rId5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hlinkClick r:id="rId5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hlinkClick r:id="rId5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</a:rPr>
              <a:t>Disclaimer: </a:t>
            </a:r>
            <a:r>
              <a:rPr lang="en-US" sz="1100" b="1" dirty="0">
                <a:solidFill>
                  <a:schemeClr val="bg1"/>
                </a:solidFill>
                <a:latin typeface="Arial" panose="020B0604020202020204"/>
              </a:rPr>
              <a:t>V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Helvetica Neue"/>
              </a:rPr>
              <a:t>iews, thoughts, and opinions expressed in the talk belong solely to the author(s), and not necessarily to the author's employer, organization</a:t>
            </a:r>
            <a:r>
              <a:rPr lang="en-US" sz="1100" b="1" dirty="0">
                <a:solidFill>
                  <a:schemeClr val="bg1"/>
                </a:solidFill>
                <a:latin typeface="Helvetica Neue"/>
              </a:rPr>
              <a:t> or any 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Helvetica Neue"/>
              </a:rPr>
              <a:t>committee.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"/>
            <a:ext cx="12191998" cy="706374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3" y="5921343"/>
            <a:ext cx="2014460" cy="72017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24233" y="2889757"/>
            <a:ext cx="4721637" cy="800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FFFFFF"/>
                </a:solidFill>
                <a:latin typeface="Arial"/>
                <a:cs typeface="Arial"/>
              </a:rPr>
              <a:t>Where do I start?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43" name="object 4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5135771" y="684719"/>
            <a:ext cx="5181931" cy="5016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60" b="1" spc="10" dirty="0">
                <a:solidFill>
                  <a:srgbClr val="202C5E"/>
                </a:solidFill>
                <a:latin typeface="Arial"/>
                <a:cs typeface="Arial"/>
              </a:rPr>
              <a:t>Top  </a:t>
            </a:r>
            <a:r>
              <a:rPr sz="3260" b="1" spc="10" dirty="0" smtClean="0">
                <a:solidFill>
                  <a:srgbClr val="202C5E"/>
                </a:solidFill>
                <a:latin typeface="Arial"/>
                <a:cs typeface="Arial"/>
              </a:rPr>
              <a:t>ATT&amp;CK  </a:t>
            </a:r>
            <a:r>
              <a:rPr sz="3260" b="1" spc="10" dirty="0">
                <a:solidFill>
                  <a:srgbClr val="202C5E"/>
                </a:solidFill>
                <a:latin typeface="Arial"/>
                <a:cs typeface="Arial"/>
              </a:rPr>
              <a:t>Techniques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78" y="1548652"/>
            <a:ext cx="6896999" cy="3023348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25552"/>
            <a:ext cx="4163568" cy="1990344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559279" y="257726"/>
            <a:ext cx="4046899" cy="1873086"/>
          </a:xfrm>
          <a:custGeom>
            <a:avLst/>
            <a:gdLst/>
            <a:ahLst/>
            <a:cxnLst/>
            <a:rect l="l" t="t" r="r" b="b"/>
            <a:pathLst>
              <a:path w="4046899" h="1873086">
                <a:moveTo>
                  <a:pt x="0" y="0"/>
                </a:moveTo>
                <a:lnTo>
                  <a:pt x="4046900" y="0"/>
                </a:lnTo>
                <a:lnTo>
                  <a:pt x="4046900" y="1873086"/>
                </a:lnTo>
                <a:lnTo>
                  <a:pt x="0" y="18730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2929" y="251376"/>
            <a:ext cx="4059599" cy="1885787"/>
          </a:xfrm>
          <a:custGeom>
            <a:avLst/>
            <a:gdLst/>
            <a:ahLst/>
            <a:cxnLst/>
            <a:rect l="l" t="t" r="r" b="b"/>
            <a:pathLst>
              <a:path w="4059599" h="1885787">
                <a:moveTo>
                  <a:pt x="6350" y="6350"/>
                </a:moveTo>
                <a:lnTo>
                  <a:pt x="4053250" y="6350"/>
                </a:lnTo>
                <a:lnTo>
                  <a:pt x="4053250" y="1879437"/>
                </a:lnTo>
                <a:lnTo>
                  <a:pt x="6350" y="1879437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9279" y="241055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900" y="0"/>
                </a:lnTo>
                <a:lnTo>
                  <a:pt x="4046900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2014404" y="303274"/>
            <a:ext cx="1221516" cy="4157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79172" y="976125"/>
            <a:ext cx="2931380" cy="8571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Defending against all ATT&amp;CK</a:t>
            </a:r>
            <a:endParaRPr sz="14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techniques is simply not practical and,</a:t>
            </a:r>
            <a:endParaRPr sz="14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without guidance, determining which</a:t>
            </a:r>
            <a:endParaRPr sz="14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techniques to focus on is overwhelming</a:t>
            </a:r>
            <a:r>
              <a:rPr sz="1370" spc="10" dirty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endParaRPr sz="1300" dirty="0">
              <a:latin typeface="Calibri"/>
              <a:cs typeface="Calibri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2" y="873639"/>
            <a:ext cx="989016" cy="1006751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124456"/>
            <a:ext cx="4163568" cy="198120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559277" y="2154971"/>
            <a:ext cx="4046899" cy="1865581"/>
          </a:xfrm>
          <a:custGeom>
            <a:avLst/>
            <a:gdLst/>
            <a:ahLst/>
            <a:cxnLst/>
            <a:rect l="l" t="t" r="r" b="b"/>
            <a:pathLst>
              <a:path w="4046899" h="1865581">
                <a:moveTo>
                  <a:pt x="0" y="0"/>
                </a:moveTo>
                <a:lnTo>
                  <a:pt x="4046899" y="0"/>
                </a:lnTo>
                <a:lnTo>
                  <a:pt x="4046899" y="1865582"/>
                </a:lnTo>
                <a:lnTo>
                  <a:pt x="0" y="18655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2927" y="2148621"/>
            <a:ext cx="4059599" cy="1878282"/>
          </a:xfrm>
          <a:custGeom>
            <a:avLst/>
            <a:gdLst/>
            <a:ahLst/>
            <a:cxnLst/>
            <a:rect l="l" t="t" r="r" b="b"/>
            <a:pathLst>
              <a:path w="4059599" h="1878282">
                <a:moveTo>
                  <a:pt x="6350" y="6350"/>
                </a:moveTo>
                <a:lnTo>
                  <a:pt x="4053249" y="6350"/>
                </a:lnTo>
                <a:lnTo>
                  <a:pt x="4053249" y="1871932"/>
                </a:lnTo>
                <a:lnTo>
                  <a:pt x="6350" y="1871932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9277" y="2154970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899" y="0"/>
                </a:lnTo>
                <a:lnTo>
                  <a:pt x="4046899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2031070" y="2217419"/>
            <a:ext cx="1187592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79172" y="2963421"/>
            <a:ext cx="2991909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Publish a methodology and tools to help</a:t>
            </a:r>
            <a:endParaRPr sz="14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defenders systematically prioritize</a:t>
            </a:r>
            <a:endParaRPr sz="14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 smtClean="0">
                <a:latin typeface="Calibri"/>
                <a:cs typeface="Calibri"/>
              </a:rPr>
              <a:t>ATT&amp;C </a:t>
            </a:r>
            <a:r>
              <a:rPr sz="1400" spc="10" dirty="0">
                <a:latin typeface="Calibri"/>
                <a:cs typeface="Calibri"/>
              </a:rPr>
              <a:t>K  </a:t>
            </a:r>
            <a:r>
              <a:rPr sz="1400" spc="10" dirty="0" smtClean="0">
                <a:latin typeface="Calibri"/>
                <a:cs typeface="Calibri"/>
              </a:rPr>
              <a:t>t</a:t>
            </a:r>
            <a:r>
              <a:rPr lang="en-US" sz="1400" spc="10" dirty="0" smtClean="0">
                <a:latin typeface="Calibri"/>
                <a:cs typeface="Calibri"/>
              </a:rPr>
              <a:t>echniques</a:t>
            </a:r>
            <a:r>
              <a:rPr sz="1400" spc="10" dirty="0" smtClean="0"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6" y="2682392"/>
            <a:ext cx="1200499" cy="1163196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4005071"/>
            <a:ext cx="4163568" cy="1981200"/>
          </a:xfrm>
          <a:prstGeom prst="rect">
            <a:avLst/>
          </a:prstGeom>
        </p:spPr>
      </p:pic>
      <p:sp>
        <p:nvSpPr>
          <p:cNvPr id="50" name="object 50"/>
          <p:cNvSpPr/>
          <p:nvPr/>
        </p:nvSpPr>
        <p:spPr>
          <a:xfrm>
            <a:off x="559277" y="4035608"/>
            <a:ext cx="4046899" cy="1865581"/>
          </a:xfrm>
          <a:custGeom>
            <a:avLst/>
            <a:gdLst/>
            <a:ahLst/>
            <a:cxnLst/>
            <a:rect l="l" t="t" r="r" b="b"/>
            <a:pathLst>
              <a:path w="4046899" h="1865581">
                <a:moveTo>
                  <a:pt x="0" y="0"/>
                </a:moveTo>
                <a:lnTo>
                  <a:pt x="4046899" y="0"/>
                </a:lnTo>
                <a:lnTo>
                  <a:pt x="4046899" y="1865581"/>
                </a:lnTo>
                <a:lnTo>
                  <a:pt x="0" y="18655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2927" y="4029258"/>
            <a:ext cx="4059599" cy="1878281"/>
          </a:xfrm>
          <a:custGeom>
            <a:avLst/>
            <a:gdLst/>
            <a:ahLst/>
            <a:cxnLst/>
            <a:rect l="l" t="t" r="r" b="b"/>
            <a:pathLst>
              <a:path w="4059599" h="1878281">
                <a:moveTo>
                  <a:pt x="6350" y="6350"/>
                </a:moveTo>
                <a:lnTo>
                  <a:pt x="4053249" y="6350"/>
                </a:lnTo>
                <a:lnTo>
                  <a:pt x="4053249" y="1871931"/>
                </a:lnTo>
                <a:lnTo>
                  <a:pt x="6350" y="1871931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9277" y="4039400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899" y="0"/>
                </a:lnTo>
                <a:lnTo>
                  <a:pt x="4046899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2125525" y="4101084"/>
            <a:ext cx="999713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79172" y="4734310"/>
            <a:ext cx="2907784" cy="85715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Defenders focus on the adversary</a:t>
            </a:r>
            <a:endParaRPr sz="14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behaviors that are most relevant to</a:t>
            </a:r>
            <a:endParaRPr sz="14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70" spc="10" dirty="0">
                <a:latin typeface="Calibri"/>
                <a:cs typeface="Calibri"/>
              </a:rPr>
              <a:t>their organization and have the greatest</a:t>
            </a:r>
            <a:endParaRPr sz="13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latin typeface="Calibri"/>
                <a:cs typeface="Calibri"/>
              </a:rPr>
              <a:t>effect on their security posture.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3" y="4704933"/>
            <a:ext cx="981731" cy="9497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638800" y="533754"/>
            <a:ext cx="5181931" cy="5016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260" b="1" spc="10" dirty="0" smtClean="0">
                <a:solidFill>
                  <a:srgbClr val="202C5E"/>
                </a:solidFill>
                <a:latin typeface="Arial"/>
                <a:cs typeface="Arial"/>
              </a:rPr>
              <a:t>Top  ATT&amp;CK  Techniques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51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25552"/>
            <a:ext cx="4163568" cy="1990344"/>
          </a:xfrm>
          <a:prstGeom prst="rect">
            <a:avLst/>
          </a:prstGeom>
        </p:spPr>
      </p:pic>
      <p:sp>
        <p:nvSpPr>
          <p:cNvPr id="54" name="object 54"/>
          <p:cNvSpPr/>
          <p:nvPr/>
        </p:nvSpPr>
        <p:spPr>
          <a:xfrm>
            <a:off x="559279" y="257726"/>
            <a:ext cx="4046899" cy="1873086"/>
          </a:xfrm>
          <a:custGeom>
            <a:avLst/>
            <a:gdLst/>
            <a:ahLst/>
            <a:cxnLst/>
            <a:rect l="l" t="t" r="r" b="b"/>
            <a:pathLst>
              <a:path w="4046899" h="1873086">
                <a:moveTo>
                  <a:pt x="0" y="0"/>
                </a:moveTo>
                <a:lnTo>
                  <a:pt x="4046900" y="0"/>
                </a:lnTo>
                <a:lnTo>
                  <a:pt x="4046900" y="1873086"/>
                </a:lnTo>
                <a:lnTo>
                  <a:pt x="0" y="18730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2929" y="251376"/>
            <a:ext cx="4059599" cy="1885787"/>
          </a:xfrm>
          <a:custGeom>
            <a:avLst/>
            <a:gdLst/>
            <a:ahLst/>
            <a:cxnLst/>
            <a:rect l="l" t="t" r="r" b="b"/>
            <a:pathLst>
              <a:path w="4059599" h="1885787">
                <a:moveTo>
                  <a:pt x="6350" y="6350"/>
                </a:moveTo>
                <a:lnTo>
                  <a:pt x="4053250" y="6350"/>
                </a:lnTo>
                <a:lnTo>
                  <a:pt x="4053250" y="1879437"/>
                </a:lnTo>
                <a:lnTo>
                  <a:pt x="6350" y="1879437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9279" y="241055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900" y="0"/>
                </a:lnTo>
                <a:lnTo>
                  <a:pt x="4046900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2014404" y="303274"/>
            <a:ext cx="1221516" cy="4157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79172" y="976125"/>
            <a:ext cx="2945612" cy="930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Defending against all ATT&amp;CK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techniques is simply not practical and,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without guidance, determining which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595959"/>
                </a:solidFill>
                <a:latin typeface="Calibri"/>
                <a:cs typeface="Calibri"/>
              </a:rPr>
              <a:t>techniques to focus on is overwhelming.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2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2" y="873639"/>
            <a:ext cx="989016" cy="1006751"/>
          </a:xfrm>
          <a:prstGeom prst="rect">
            <a:avLst/>
          </a:prstGeom>
        </p:spPr>
      </p:pic>
      <p:pic>
        <p:nvPicPr>
          <p:cNvPr id="5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124456"/>
            <a:ext cx="4163568" cy="1981200"/>
          </a:xfrm>
          <a:prstGeom prst="rect">
            <a:avLst/>
          </a:prstGeom>
        </p:spPr>
      </p:pic>
      <p:sp>
        <p:nvSpPr>
          <p:cNvPr id="57" name="object 57"/>
          <p:cNvSpPr/>
          <p:nvPr/>
        </p:nvSpPr>
        <p:spPr>
          <a:xfrm>
            <a:off x="559277" y="2154971"/>
            <a:ext cx="4046899" cy="1865581"/>
          </a:xfrm>
          <a:custGeom>
            <a:avLst/>
            <a:gdLst/>
            <a:ahLst/>
            <a:cxnLst/>
            <a:rect l="l" t="t" r="r" b="b"/>
            <a:pathLst>
              <a:path w="4046899" h="1865581">
                <a:moveTo>
                  <a:pt x="0" y="0"/>
                </a:moveTo>
                <a:lnTo>
                  <a:pt x="4046899" y="0"/>
                </a:lnTo>
                <a:lnTo>
                  <a:pt x="4046899" y="1865582"/>
                </a:lnTo>
                <a:lnTo>
                  <a:pt x="0" y="18655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2927" y="2148621"/>
            <a:ext cx="4059599" cy="1878282"/>
          </a:xfrm>
          <a:custGeom>
            <a:avLst/>
            <a:gdLst/>
            <a:ahLst/>
            <a:cxnLst/>
            <a:rect l="l" t="t" r="r" b="b"/>
            <a:pathLst>
              <a:path w="4059599" h="1878282">
                <a:moveTo>
                  <a:pt x="6350" y="6350"/>
                </a:moveTo>
                <a:lnTo>
                  <a:pt x="4053249" y="6350"/>
                </a:lnTo>
                <a:lnTo>
                  <a:pt x="4053249" y="1871932"/>
                </a:lnTo>
                <a:lnTo>
                  <a:pt x="6350" y="1871932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9277" y="2154970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899" y="0"/>
                </a:lnTo>
                <a:lnTo>
                  <a:pt x="4046899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2031070" y="2217419"/>
            <a:ext cx="1187592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493294" y="2963421"/>
            <a:ext cx="2991909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Publish a methodology and tools to help</a:t>
            </a:r>
            <a:endParaRPr sz="14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defenders systematically prioritize</a:t>
            </a:r>
            <a:endParaRPr sz="14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 smtClean="0">
                <a:solidFill>
                  <a:srgbClr val="595959"/>
                </a:solidFill>
                <a:latin typeface="Calibri"/>
                <a:cs typeface="Calibri"/>
              </a:rPr>
              <a:t>ATT</a:t>
            </a:r>
            <a:r>
              <a:rPr lang="en-US" sz="1400" spc="10" dirty="0" smtClean="0">
                <a:solidFill>
                  <a:srgbClr val="595959"/>
                </a:solidFill>
                <a:latin typeface="Calibri"/>
                <a:cs typeface="Calibri"/>
              </a:rPr>
              <a:t>&amp;</a:t>
            </a:r>
            <a:r>
              <a:rPr sz="1400" spc="10" dirty="0" smtClean="0">
                <a:solidFill>
                  <a:srgbClr val="595959"/>
                </a:solidFill>
                <a:latin typeface="Calibri"/>
                <a:cs typeface="Calibri"/>
              </a:rPr>
              <a:t>CK  techniques</a:t>
            </a:r>
            <a:r>
              <a:rPr lang="en-US" sz="1400" spc="10" dirty="0" smtClean="0">
                <a:solidFill>
                  <a:srgbClr val="595959"/>
                </a:solidFill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8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6" y="2682392"/>
            <a:ext cx="1200499" cy="1163196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4005071"/>
            <a:ext cx="4163568" cy="1981200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559277" y="4035608"/>
            <a:ext cx="4046899" cy="1865581"/>
          </a:xfrm>
          <a:custGeom>
            <a:avLst/>
            <a:gdLst/>
            <a:ahLst/>
            <a:cxnLst/>
            <a:rect l="l" t="t" r="r" b="b"/>
            <a:pathLst>
              <a:path w="4046899" h="1865581">
                <a:moveTo>
                  <a:pt x="0" y="0"/>
                </a:moveTo>
                <a:lnTo>
                  <a:pt x="4046899" y="0"/>
                </a:lnTo>
                <a:lnTo>
                  <a:pt x="4046899" y="1865581"/>
                </a:lnTo>
                <a:lnTo>
                  <a:pt x="0" y="18655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2927" y="4029258"/>
            <a:ext cx="4059599" cy="1878281"/>
          </a:xfrm>
          <a:custGeom>
            <a:avLst/>
            <a:gdLst/>
            <a:ahLst/>
            <a:cxnLst/>
            <a:rect l="l" t="t" r="r" b="b"/>
            <a:pathLst>
              <a:path w="4059599" h="1878281">
                <a:moveTo>
                  <a:pt x="6350" y="6350"/>
                </a:moveTo>
                <a:lnTo>
                  <a:pt x="4053249" y="6350"/>
                </a:lnTo>
                <a:lnTo>
                  <a:pt x="4053249" y="1871931"/>
                </a:lnTo>
                <a:lnTo>
                  <a:pt x="6350" y="1871931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9277" y="4039400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899" y="0"/>
                </a:lnTo>
                <a:lnTo>
                  <a:pt x="4046899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2125525" y="4101084"/>
            <a:ext cx="999713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579172" y="4734310"/>
            <a:ext cx="2932332" cy="930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Defenders focus on the adversary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behaviors that are most relevant to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595959"/>
                </a:solidFill>
                <a:latin typeface="Calibri"/>
                <a:cs typeface="Calibri"/>
              </a:rPr>
              <a:t>their organization and have the greatest</a:t>
            </a:r>
            <a:endParaRPr sz="1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effect on their security posture.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3" y="4704933"/>
            <a:ext cx="981731" cy="949795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88" y="1325880"/>
            <a:ext cx="7205472" cy="4474464"/>
          </a:xfrm>
          <a:prstGeom prst="rect">
            <a:avLst/>
          </a:prstGeom>
        </p:spPr>
      </p:pic>
      <p:pic>
        <p:nvPicPr>
          <p:cNvPr id="14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15" y="1520380"/>
            <a:ext cx="6619744" cy="3888296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5089214" y="5812217"/>
            <a:ext cx="6619745" cy="307777"/>
          </a:xfrm>
          <a:custGeom>
            <a:avLst/>
            <a:gdLst/>
            <a:ahLst/>
            <a:cxnLst/>
            <a:rect l="l" t="t" r="r" b="b"/>
            <a:pathLst>
              <a:path w="6619745" h="307777">
                <a:moveTo>
                  <a:pt x="0" y="0"/>
                </a:moveTo>
                <a:lnTo>
                  <a:pt x="6619745" y="0"/>
                </a:lnTo>
                <a:lnTo>
                  <a:pt x="6619745" y="307778"/>
                </a:lnTo>
                <a:lnTo>
                  <a:pt x="0" y="307778"/>
                </a:lnTo>
                <a:close/>
              </a:path>
            </a:pathLst>
          </a:custGeom>
          <a:solidFill>
            <a:srgbClr val="FFF60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476656" y="6048438"/>
            <a:ext cx="3848100" cy="12700"/>
          </a:xfrm>
          <a:custGeom>
            <a:avLst/>
            <a:gdLst/>
            <a:ahLst/>
            <a:cxnLst/>
            <a:rect l="l" t="t" r="r" b="b"/>
            <a:pathLst>
              <a:path w="3848100" h="12700">
                <a:moveTo>
                  <a:pt x="0" y="0"/>
                </a:moveTo>
                <a:lnTo>
                  <a:pt x="1282700" y="0"/>
                </a:lnTo>
                <a:lnTo>
                  <a:pt x="2565400" y="0"/>
                </a:lnTo>
                <a:lnTo>
                  <a:pt x="3848100" y="0"/>
                </a:lnTo>
                <a:lnTo>
                  <a:pt x="3848100" y="12700"/>
                </a:lnTo>
                <a:lnTo>
                  <a:pt x="2565400" y="12700"/>
                </a:lnTo>
                <a:lnTo>
                  <a:pt x="1282700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6474243" y="5874131"/>
            <a:ext cx="3899383" cy="24251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301F64"/>
                </a:solidFill>
                <a:latin typeface="Arial"/>
                <a:cs typeface="Arial"/>
              </a:rPr>
              <a:t>https://top-attack-techniques.mitre-engenuity.org/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"/>
            <a:ext cx="12191998" cy="706374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3" y="5921343"/>
            <a:ext cx="2014460" cy="72017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24233" y="2889757"/>
            <a:ext cx="7921547" cy="800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FFFFFF"/>
                </a:solidFill>
                <a:latin typeface="Arial"/>
                <a:cs typeface="Arial"/>
              </a:rPr>
              <a:t>What about the latest attack?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752070" y="609600"/>
            <a:ext cx="8461350" cy="800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202C5E"/>
                </a:solidFill>
                <a:latin typeface="Arial"/>
                <a:cs typeface="Arial"/>
              </a:rPr>
              <a:t>Describing Adversary Behavior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313762" y="1697385"/>
            <a:ext cx="4259118" cy="4376882"/>
          </a:xfrm>
          <a:custGeom>
            <a:avLst/>
            <a:gdLst/>
            <a:ahLst/>
            <a:cxnLst/>
            <a:rect l="l" t="t" r="r" b="b"/>
            <a:pathLst>
              <a:path w="4259118" h="4376882">
                <a:moveTo>
                  <a:pt x="6350" y="6350"/>
                </a:moveTo>
                <a:lnTo>
                  <a:pt x="4252769" y="6350"/>
                </a:lnTo>
                <a:lnTo>
                  <a:pt x="4252769" y="4370532"/>
                </a:lnTo>
                <a:lnTo>
                  <a:pt x="6350" y="4370532"/>
                </a:lnTo>
                <a:close/>
              </a:path>
            </a:pathLst>
          </a:custGeom>
          <a:ln w="12700">
            <a:solidFill>
              <a:srgbClr val="141D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82745" y="1697385"/>
            <a:ext cx="4259117" cy="4376882"/>
          </a:xfrm>
          <a:custGeom>
            <a:avLst/>
            <a:gdLst/>
            <a:ahLst/>
            <a:cxnLst/>
            <a:rect l="l" t="t" r="r" b="b"/>
            <a:pathLst>
              <a:path w="4259117" h="4376882">
                <a:moveTo>
                  <a:pt x="6350" y="6350"/>
                </a:moveTo>
                <a:lnTo>
                  <a:pt x="4252768" y="6350"/>
                </a:lnTo>
                <a:lnTo>
                  <a:pt x="4252768" y="4370532"/>
                </a:lnTo>
                <a:lnTo>
                  <a:pt x="6350" y="4370532"/>
                </a:lnTo>
                <a:close/>
              </a:path>
            </a:pathLst>
          </a:custGeom>
          <a:ln w="12700">
            <a:solidFill>
              <a:srgbClr val="141D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70382" y="2112444"/>
            <a:ext cx="1205346" cy="1205345"/>
          </a:xfrm>
          <a:custGeom>
            <a:avLst/>
            <a:gdLst/>
            <a:ahLst/>
            <a:cxnLst/>
            <a:rect l="l" t="t" r="r" b="b"/>
            <a:pathLst>
              <a:path w="1205346" h="1205345">
                <a:moveTo>
                  <a:pt x="0" y="602672"/>
                </a:moveTo>
                <a:cubicBezTo>
                  <a:pt x="0" y="269825"/>
                  <a:pt x="269827" y="0"/>
                  <a:pt x="602674" y="0"/>
                </a:cubicBezTo>
                <a:cubicBezTo>
                  <a:pt x="935520" y="0"/>
                  <a:pt x="1205347" y="269825"/>
                  <a:pt x="1205347" y="602672"/>
                </a:cubicBezTo>
                <a:cubicBezTo>
                  <a:pt x="1205347" y="935520"/>
                  <a:pt x="935520" y="1205345"/>
                  <a:pt x="602674" y="1205345"/>
                </a:cubicBezTo>
                <a:cubicBezTo>
                  <a:pt x="269827" y="1205345"/>
                  <a:pt x="0" y="935520"/>
                  <a:pt x="0" y="602672"/>
                </a:cubicBez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64032" y="2106094"/>
            <a:ext cx="1218046" cy="1218046"/>
          </a:xfrm>
          <a:custGeom>
            <a:avLst/>
            <a:gdLst/>
            <a:ahLst/>
            <a:cxnLst/>
            <a:rect l="l" t="t" r="r" b="b"/>
            <a:pathLst>
              <a:path w="1218046" h="1218046">
                <a:moveTo>
                  <a:pt x="6350" y="609023"/>
                </a:moveTo>
                <a:cubicBezTo>
                  <a:pt x="6350" y="276176"/>
                  <a:pt x="276176" y="6350"/>
                  <a:pt x="609023" y="6350"/>
                </a:cubicBezTo>
                <a:cubicBezTo>
                  <a:pt x="941870" y="6350"/>
                  <a:pt x="1211696" y="276176"/>
                  <a:pt x="1211696" y="609023"/>
                </a:cubicBezTo>
                <a:cubicBezTo>
                  <a:pt x="1211696" y="941870"/>
                  <a:pt x="941870" y="1211696"/>
                  <a:pt x="609023" y="1211696"/>
                </a:cubicBezTo>
                <a:cubicBezTo>
                  <a:pt x="276176" y="1211696"/>
                  <a:pt x="6350" y="941870"/>
                  <a:pt x="6350" y="609023"/>
                </a:cubicBezTo>
                <a:close/>
              </a:path>
            </a:pathLst>
          </a:custGeom>
          <a:ln w="12700">
            <a:solidFill>
              <a:srgbClr val="141D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2092513" y="2455926"/>
            <a:ext cx="576825" cy="544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solidFill>
                  <a:srgbClr val="FFFFFF"/>
                </a:solidFill>
                <a:latin typeface="Arial"/>
                <a:cs typeface="Arial"/>
              </a:rPr>
              <a:t>Ingress</a:t>
            </a:r>
            <a:endParaRPr sz="1100" dirty="0">
              <a:latin typeface="Arial"/>
              <a:cs typeface="Arial"/>
            </a:endParaRPr>
          </a:p>
          <a:p>
            <a:pPr marL="110045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729070" y="2777246"/>
            <a:ext cx="1205347" cy="1205345"/>
          </a:xfrm>
          <a:custGeom>
            <a:avLst/>
            <a:gdLst/>
            <a:ahLst/>
            <a:cxnLst/>
            <a:rect l="l" t="t" r="r" b="b"/>
            <a:pathLst>
              <a:path w="1205347" h="1205345">
                <a:moveTo>
                  <a:pt x="0" y="602672"/>
                </a:moveTo>
                <a:cubicBezTo>
                  <a:pt x="0" y="269825"/>
                  <a:pt x="269827" y="0"/>
                  <a:pt x="602674" y="0"/>
                </a:cubicBezTo>
                <a:cubicBezTo>
                  <a:pt x="935520" y="0"/>
                  <a:pt x="1205347" y="269825"/>
                  <a:pt x="1205347" y="602672"/>
                </a:cubicBezTo>
                <a:cubicBezTo>
                  <a:pt x="1205347" y="935520"/>
                  <a:pt x="935520" y="1205345"/>
                  <a:pt x="602674" y="1205345"/>
                </a:cubicBezTo>
                <a:cubicBezTo>
                  <a:pt x="269827" y="1205345"/>
                  <a:pt x="0" y="935520"/>
                  <a:pt x="0" y="602672"/>
                </a:cubicBez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22720" y="2770896"/>
            <a:ext cx="1218046" cy="1218046"/>
          </a:xfrm>
          <a:custGeom>
            <a:avLst/>
            <a:gdLst/>
            <a:ahLst/>
            <a:cxnLst/>
            <a:rect l="l" t="t" r="r" b="b"/>
            <a:pathLst>
              <a:path w="1218046" h="1218046">
                <a:moveTo>
                  <a:pt x="6350" y="609023"/>
                </a:moveTo>
                <a:cubicBezTo>
                  <a:pt x="6350" y="276175"/>
                  <a:pt x="276176" y="6350"/>
                  <a:pt x="609023" y="6350"/>
                </a:cubicBezTo>
                <a:cubicBezTo>
                  <a:pt x="941870" y="6350"/>
                  <a:pt x="1211696" y="276175"/>
                  <a:pt x="1211696" y="609023"/>
                </a:cubicBezTo>
                <a:cubicBezTo>
                  <a:pt x="1211696" y="941870"/>
                  <a:pt x="941870" y="1211696"/>
                  <a:pt x="609023" y="1211696"/>
                </a:cubicBezTo>
                <a:cubicBezTo>
                  <a:pt x="276176" y="1211696"/>
                  <a:pt x="6350" y="941870"/>
                  <a:pt x="6350" y="609023"/>
                </a:cubicBezTo>
                <a:close/>
              </a:path>
            </a:pathLst>
          </a:custGeom>
          <a:ln w="12700">
            <a:solidFill>
              <a:srgbClr val="141D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3962400" y="3211830"/>
            <a:ext cx="83819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19" spc="10" dirty="0" smtClean="0">
                <a:solidFill>
                  <a:srgbClr val="FFFFFF"/>
                </a:solidFill>
                <a:latin typeface="Arial"/>
                <a:cs typeface="Arial"/>
              </a:rPr>
              <a:t>Power-</a:t>
            </a:r>
            <a:r>
              <a:rPr sz="1200" spc="10" dirty="0" smtClean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933176" y="4044720"/>
            <a:ext cx="1205345" cy="1205345"/>
          </a:xfrm>
          <a:custGeom>
            <a:avLst/>
            <a:gdLst/>
            <a:ahLst/>
            <a:cxnLst/>
            <a:rect l="l" t="t" r="r" b="b"/>
            <a:pathLst>
              <a:path w="1205345" h="1205345">
                <a:moveTo>
                  <a:pt x="0" y="602673"/>
                </a:moveTo>
                <a:cubicBezTo>
                  <a:pt x="0" y="269825"/>
                  <a:pt x="269825" y="0"/>
                  <a:pt x="602672" y="0"/>
                </a:cubicBezTo>
                <a:cubicBezTo>
                  <a:pt x="935520" y="0"/>
                  <a:pt x="1205345" y="269825"/>
                  <a:pt x="1205345" y="602673"/>
                </a:cubicBezTo>
                <a:cubicBezTo>
                  <a:pt x="1205345" y="935520"/>
                  <a:pt x="935520" y="1205345"/>
                  <a:pt x="602672" y="1205345"/>
                </a:cubicBezTo>
                <a:cubicBezTo>
                  <a:pt x="269825" y="1205345"/>
                  <a:pt x="0" y="935520"/>
                  <a:pt x="0" y="602673"/>
                </a:cubicBez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926826" y="4038370"/>
            <a:ext cx="1218046" cy="1218045"/>
          </a:xfrm>
          <a:custGeom>
            <a:avLst/>
            <a:gdLst/>
            <a:ahLst/>
            <a:cxnLst/>
            <a:rect l="l" t="t" r="r" b="b"/>
            <a:pathLst>
              <a:path w="1218046" h="1218045">
                <a:moveTo>
                  <a:pt x="6350" y="609023"/>
                </a:moveTo>
                <a:cubicBezTo>
                  <a:pt x="6350" y="276176"/>
                  <a:pt x="276176" y="6350"/>
                  <a:pt x="609023" y="6350"/>
                </a:cubicBezTo>
                <a:cubicBezTo>
                  <a:pt x="941870" y="6350"/>
                  <a:pt x="1211696" y="276176"/>
                  <a:pt x="1211696" y="609023"/>
                </a:cubicBezTo>
                <a:cubicBezTo>
                  <a:pt x="1211696" y="941870"/>
                  <a:pt x="941870" y="1211696"/>
                  <a:pt x="609023" y="1211696"/>
                </a:cubicBezTo>
                <a:cubicBezTo>
                  <a:pt x="276176" y="1211696"/>
                  <a:pt x="6350" y="941870"/>
                  <a:pt x="6350" y="609023"/>
                </a:cubicBezTo>
                <a:close/>
              </a:path>
            </a:pathLst>
          </a:custGeom>
          <a:ln w="12700">
            <a:solidFill>
              <a:srgbClr val="141D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2013633" y="4489819"/>
            <a:ext cx="120534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solidFill>
                  <a:srgbClr val="FFFFFF"/>
                </a:solidFill>
                <a:latin typeface="Arial"/>
                <a:cs typeface="Arial"/>
              </a:rPr>
              <a:t>Obfuscat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ed Files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729070" y="4484493"/>
            <a:ext cx="1205347" cy="1205347"/>
          </a:xfrm>
          <a:custGeom>
            <a:avLst/>
            <a:gdLst/>
            <a:ahLst/>
            <a:cxnLst/>
            <a:rect l="l" t="t" r="r" b="b"/>
            <a:pathLst>
              <a:path w="1205347" h="1205347">
                <a:moveTo>
                  <a:pt x="0" y="602673"/>
                </a:moveTo>
                <a:cubicBezTo>
                  <a:pt x="0" y="269827"/>
                  <a:pt x="269827" y="0"/>
                  <a:pt x="602674" y="0"/>
                </a:cubicBezTo>
                <a:cubicBezTo>
                  <a:pt x="935520" y="0"/>
                  <a:pt x="1205347" y="269827"/>
                  <a:pt x="1205347" y="602673"/>
                </a:cubicBezTo>
                <a:cubicBezTo>
                  <a:pt x="1205347" y="935520"/>
                  <a:pt x="935520" y="1205347"/>
                  <a:pt x="602674" y="1205347"/>
                </a:cubicBezTo>
                <a:cubicBezTo>
                  <a:pt x="269827" y="1205347"/>
                  <a:pt x="0" y="935520"/>
                  <a:pt x="0" y="602673"/>
                </a:cubicBez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22720" y="4478143"/>
            <a:ext cx="1218046" cy="1218046"/>
          </a:xfrm>
          <a:custGeom>
            <a:avLst/>
            <a:gdLst/>
            <a:ahLst/>
            <a:cxnLst/>
            <a:rect l="l" t="t" r="r" b="b"/>
            <a:pathLst>
              <a:path w="1218046" h="1218046">
                <a:moveTo>
                  <a:pt x="6350" y="609023"/>
                </a:moveTo>
                <a:cubicBezTo>
                  <a:pt x="6350" y="276176"/>
                  <a:pt x="276176" y="6350"/>
                  <a:pt x="609023" y="6350"/>
                </a:cubicBezTo>
                <a:cubicBezTo>
                  <a:pt x="941870" y="6350"/>
                  <a:pt x="1211696" y="276176"/>
                  <a:pt x="1211696" y="609023"/>
                </a:cubicBezTo>
                <a:cubicBezTo>
                  <a:pt x="1211696" y="941870"/>
                  <a:pt x="941870" y="1211696"/>
                  <a:pt x="609023" y="1211696"/>
                </a:cubicBezTo>
                <a:cubicBezTo>
                  <a:pt x="276176" y="1211696"/>
                  <a:pt x="6350" y="941870"/>
                  <a:pt x="6350" y="609023"/>
                </a:cubicBezTo>
                <a:close/>
              </a:path>
            </a:pathLst>
          </a:custGeom>
          <a:ln w="12700">
            <a:solidFill>
              <a:srgbClr val="141D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text 1"/>
          <p:cNvSpPr txBox="1"/>
          <p:nvPr/>
        </p:nvSpPr>
        <p:spPr>
          <a:xfrm>
            <a:off x="4057106" y="4918710"/>
            <a:ext cx="591785" cy="38465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40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LSASS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439364" y="2174571"/>
            <a:ext cx="1205345" cy="1205347"/>
          </a:xfrm>
          <a:custGeom>
            <a:avLst/>
            <a:gdLst/>
            <a:ahLst/>
            <a:cxnLst/>
            <a:rect l="l" t="t" r="r" b="b"/>
            <a:pathLst>
              <a:path w="1205345" h="1205347">
                <a:moveTo>
                  <a:pt x="0" y="602673"/>
                </a:moveTo>
                <a:cubicBezTo>
                  <a:pt x="0" y="269827"/>
                  <a:pt x="269826" y="0"/>
                  <a:pt x="602674" y="0"/>
                </a:cubicBezTo>
                <a:cubicBezTo>
                  <a:pt x="935520" y="0"/>
                  <a:pt x="1205346" y="269827"/>
                  <a:pt x="1205346" y="602673"/>
                </a:cubicBezTo>
                <a:cubicBezTo>
                  <a:pt x="1205346" y="935520"/>
                  <a:pt x="935520" y="1205347"/>
                  <a:pt x="602674" y="1205347"/>
                </a:cubicBezTo>
                <a:cubicBezTo>
                  <a:pt x="269826" y="1205347"/>
                  <a:pt x="0" y="935520"/>
                  <a:pt x="0" y="602673"/>
                </a:cubicBez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33014" y="2168221"/>
            <a:ext cx="1218046" cy="1218046"/>
          </a:xfrm>
          <a:custGeom>
            <a:avLst/>
            <a:gdLst/>
            <a:ahLst/>
            <a:cxnLst/>
            <a:rect l="l" t="t" r="r" b="b"/>
            <a:pathLst>
              <a:path w="1218046" h="1218046">
                <a:moveTo>
                  <a:pt x="6350" y="609023"/>
                </a:moveTo>
                <a:cubicBezTo>
                  <a:pt x="6350" y="276176"/>
                  <a:pt x="276176" y="6350"/>
                  <a:pt x="609023" y="6350"/>
                </a:cubicBezTo>
                <a:cubicBezTo>
                  <a:pt x="941870" y="6350"/>
                  <a:pt x="1211697" y="276176"/>
                  <a:pt x="1211697" y="609023"/>
                </a:cubicBezTo>
                <a:cubicBezTo>
                  <a:pt x="1211697" y="941870"/>
                  <a:pt x="941870" y="1211696"/>
                  <a:pt x="609023" y="1211696"/>
                </a:cubicBezTo>
                <a:cubicBezTo>
                  <a:pt x="276176" y="1211696"/>
                  <a:pt x="6350" y="941870"/>
                  <a:pt x="6350" y="609023"/>
                </a:cubicBezTo>
                <a:close/>
              </a:path>
            </a:pathLst>
          </a:custGeom>
          <a:ln w="12700">
            <a:solidFill>
              <a:srgbClr val="141D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6761494" y="2516886"/>
            <a:ext cx="576825" cy="5447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solidFill>
                  <a:srgbClr val="FFFFFF"/>
                </a:solidFill>
                <a:latin typeface="Arial"/>
                <a:cs typeface="Arial"/>
              </a:rPr>
              <a:t>Ingress</a:t>
            </a:r>
            <a:endParaRPr sz="1100" dirty="0">
              <a:latin typeface="Arial"/>
              <a:cs typeface="Arial"/>
            </a:endParaRPr>
          </a:p>
          <a:p>
            <a:pPr marL="110044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Transfer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8398053" y="2839374"/>
            <a:ext cx="1205347" cy="1205345"/>
          </a:xfrm>
          <a:custGeom>
            <a:avLst/>
            <a:gdLst/>
            <a:ahLst/>
            <a:cxnLst/>
            <a:rect l="l" t="t" r="r" b="b"/>
            <a:pathLst>
              <a:path w="1205347" h="1205345">
                <a:moveTo>
                  <a:pt x="0" y="602673"/>
                </a:moveTo>
                <a:cubicBezTo>
                  <a:pt x="0" y="269826"/>
                  <a:pt x="269826" y="0"/>
                  <a:pt x="602674" y="0"/>
                </a:cubicBezTo>
                <a:cubicBezTo>
                  <a:pt x="935520" y="0"/>
                  <a:pt x="1205347" y="269826"/>
                  <a:pt x="1205347" y="602673"/>
                </a:cubicBezTo>
                <a:cubicBezTo>
                  <a:pt x="1205347" y="935520"/>
                  <a:pt x="935520" y="1205346"/>
                  <a:pt x="602674" y="1205346"/>
                </a:cubicBezTo>
                <a:cubicBezTo>
                  <a:pt x="269826" y="1205346"/>
                  <a:pt x="0" y="935520"/>
                  <a:pt x="0" y="602673"/>
                </a:cubicBez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391703" y="2833024"/>
            <a:ext cx="1218045" cy="1218046"/>
          </a:xfrm>
          <a:custGeom>
            <a:avLst/>
            <a:gdLst/>
            <a:ahLst/>
            <a:cxnLst/>
            <a:rect l="l" t="t" r="r" b="b"/>
            <a:pathLst>
              <a:path w="1218045" h="1218046">
                <a:moveTo>
                  <a:pt x="6350" y="609023"/>
                </a:moveTo>
                <a:cubicBezTo>
                  <a:pt x="6350" y="276176"/>
                  <a:pt x="276176" y="6350"/>
                  <a:pt x="609023" y="6350"/>
                </a:cubicBezTo>
                <a:cubicBezTo>
                  <a:pt x="941870" y="6350"/>
                  <a:pt x="1211695" y="276176"/>
                  <a:pt x="1211695" y="609023"/>
                </a:cubicBezTo>
                <a:cubicBezTo>
                  <a:pt x="1211695" y="941870"/>
                  <a:pt x="941870" y="1211696"/>
                  <a:pt x="609023" y="1211696"/>
                </a:cubicBezTo>
                <a:cubicBezTo>
                  <a:pt x="276176" y="1211696"/>
                  <a:pt x="6350" y="941870"/>
                  <a:pt x="6350" y="609023"/>
                </a:cubicBezTo>
                <a:close/>
              </a:path>
            </a:pathLst>
          </a:custGeom>
          <a:ln w="12700">
            <a:solidFill>
              <a:srgbClr val="141D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8760219" y="3272790"/>
            <a:ext cx="523331" cy="3877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019" spc="10" dirty="0">
                <a:solidFill>
                  <a:srgbClr val="FFFFFF"/>
                </a:solidFill>
                <a:latin typeface="Arial"/>
                <a:cs typeface="Arial"/>
              </a:rPr>
              <a:t>Power-</a:t>
            </a:r>
            <a:endParaRPr sz="1000">
              <a:latin typeface="Arial"/>
              <a:cs typeface="Arial"/>
            </a:endParaRPr>
          </a:p>
          <a:p>
            <a:pPr marL="84899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shell</a:t>
            </a:r>
            <a:endParaRPr sz="12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602157" y="4106848"/>
            <a:ext cx="1205346" cy="1205345"/>
          </a:xfrm>
          <a:custGeom>
            <a:avLst/>
            <a:gdLst/>
            <a:ahLst/>
            <a:cxnLst/>
            <a:rect l="l" t="t" r="r" b="b"/>
            <a:pathLst>
              <a:path w="1205346" h="1205345">
                <a:moveTo>
                  <a:pt x="0" y="602673"/>
                </a:moveTo>
                <a:cubicBezTo>
                  <a:pt x="0" y="269826"/>
                  <a:pt x="269826" y="0"/>
                  <a:pt x="602674" y="0"/>
                </a:cubicBezTo>
                <a:cubicBezTo>
                  <a:pt x="935520" y="0"/>
                  <a:pt x="1205347" y="269826"/>
                  <a:pt x="1205347" y="602673"/>
                </a:cubicBezTo>
                <a:cubicBezTo>
                  <a:pt x="1205347" y="935520"/>
                  <a:pt x="935520" y="1205346"/>
                  <a:pt x="602674" y="1205346"/>
                </a:cubicBezTo>
                <a:cubicBezTo>
                  <a:pt x="269826" y="1205346"/>
                  <a:pt x="0" y="935520"/>
                  <a:pt x="0" y="602673"/>
                </a:cubicBez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95807" y="4100498"/>
            <a:ext cx="1218046" cy="1218046"/>
          </a:xfrm>
          <a:custGeom>
            <a:avLst/>
            <a:gdLst/>
            <a:ahLst/>
            <a:cxnLst/>
            <a:rect l="l" t="t" r="r" b="b"/>
            <a:pathLst>
              <a:path w="1218046" h="1218046">
                <a:moveTo>
                  <a:pt x="6350" y="609023"/>
                </a:moveTo>
                <a:cubicBezTo>
                  <a:pt x="6350" y="276176"/>
                  <a:pt x="276176" y="6350"/>
                  <a:pt x="609024" y="6350"/>
                </a:cubicBezTo>
                <a:cubicBezTo>
                  <a:pt x="941871" y="6350"/>
                  <a:pt x="1211696" y="276176"/>
                  <a:pt x="1211696" y="609023"/>
                </a:cubicBezTo>
                <a:cubicBezTo>
                  <a:pt x="1211696" y="941870"/>
                  <a:pt x="941871" y="1211696"/>
                  <a:pt x="609024" y="1211696"/>
                </a:cubicBezTo>
                <a:cubicBezTo>
                  <a:pt x="276176" y="1211696"/>
                  <a:pt x="6350" y="941870"/>
                  <a:pt x="6350" y="609023"/>
                </a:cubicBezTo>
                <a:close/>
              </a:path>
            </a:pathLst>
          </a:custGeom>
          <a:ln w="12700">
            <a:solidFill>
              <a:srgbClr val="141D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6602157" y="4540757"/>
            <a:ext cx="132264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140" spc="10" dirty="0">
                <a:solidFill>
                  <a:srgbClr val="FFFFFF"/>
                </a:solidFill>
                <a:latin typeface="Arial"/>
                <a:cs typeface="Arial"/>
              </a:rPr>
              <a:t>Obfuscat</a:t>
            </a: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ed Files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398053" y="4546621"/>
            <a:ext cx="1205347" cy="1205346"/>
          </a:xfrm>
          <a:custGeom>
            <a:avLst/>
            <a:gdLst/>
            <a:ahLst/>
            <a:cxnLst/>
            <a:rect l="l" t="t" r="r" b="b"/>
            <a:pathLst>
              <a:path w="1205347" h="1205346">
                <a:moveTo>
                  <a:pt x="0" y="602674"/>
                </a:moveTo>
                <a:cubicBezTo>
                  <a:pt x="0" y="269826"/>
                  <a:pt x="269826" y="0"/>
                  <a:pt x="602674" y="0"/>
                </a:cubicBezTo>
                <a:cubicBezTo>
                  <a:pt x="935520" y="0"/>
                  <a:pt x="1205347" y="269826"/>
                  <a:pt x="1205347" y="602674"/>
                </a:cubicBezTo>
                <a:cubicBezTo>
                  <a:pt x="1205347" y="935521"/>
                  <a:pt x="935520" y="1205347"/>
                  <a:pt x="602674" y="1205347"/>
                </a:cubicBezTo>
                <a:cubicBezTo>
                  <a:pt x="269826" y="1205347"/>
                  <a:pt x="0" y="935521"/>
                  <a:pt x="0" y="602674"/>
                </a:cubicBez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391703" y="4540271"/>
            <a:ext cx="1218045" cy="1218046"/>
          </a:xfrm>
          <a:custGeom>
            <a:avLst/>
            <a:gdLst/>
            <a:ahLst/>
            <a:cxnLst/>
            <a:rect l="l" t="t" r="r" b="b"/>
            <a:pathLst>
              <a:path w="1218045" h="1218046">
                <a:moveTo>
                  <a:pt x="6350" y="609023"/>
                </a:moveTo>
                <a:cubicBezTo>
                  <a:pt x="6350" y="276176"/>
                  <a:pt x="276176" y="6350"/>
                  <a:pt x="609023" y="6350"/>
                </a:cubicBezTo>
                <a:cubicBezTo>
                  <a:pt x="941870" y="6350"/>
                  <a:pt x="1211695" y="276176"/>
                  <a:pt x="1211695" y="609023"/>
                </a:cubicBezTo>
                <a:cubicBezTo>
                  <a:pt x="1211695" y="941870"/>
                  <a:pt x="941870" y="1211696"/>
                  <a:pt x="609023" y="1211696"/>
                </a:cubicBezTo>
                <a:cubicBezTo>
                  <a:pt x="276176" y="1211696"/>
                  <a:pt x="6350" y="941870"/>
                  <a:pt x="6350" y="609023"/>
                </a:cubicBezTo>
                <a:close/>
              </a:path>
            </a:pathLst>
          </a:custGeom>
          <a:ln w="12700">
            <a:solidFill>
              <a:srgbClr val="141D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8726088" y="4979670"/>
            <a:ext cx="591784" cy="3877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940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LSASS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FFFFFF"/>
                </a:solidFill>
                <a:latin typeface="Arial"/>
                <a:cs typeface="Arial"/>
              </a:rPr>
              <a:t>Memory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023448" y="3375755"/>
            <a:ext cx="212172" cy="731092"/>
          </a:xfrm>
          <a:custGeom>
            <a:avLst/>
            <a:gdLst/>
            <a:ahLst/>
            <a:cxnLst/>
            <a:rect l="l" t="t" r="r" b="b"/>
            <a:pathLst>
              <a:path w="212172" h="731092">
                <a:moveTo>
                  <a:pt x="37179" y="0"/>
                </a:moveTo>
                <a:lnTo>
                  <a:pt x="179157" y="633981"/>
                </a:lnTo>
                <a:lnTo>
                  <a:pt x="141978" y="642308"/>
                </a:lnTo>
                <a:lnTo>
                  <a:pt x="0" y="8326"/>
                </a:lnTo>
                <a:close/>
                <a:moveTo>
                  <a:pt x="212172" y="607066"/>
                </a:moveTo>
                <a:lnTo>
                  <a:pt x="181383" y="731092"/>
                </a:lnTo>
                <a:lnTo>
                  <a:pt x="100636" y="632045"/>
                </a:ln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623314" y="3861922"/>
            <a:ext cx="951257" cy="438880"/>
          </a:xfrm>
          <a:custGeom>
            <a:avLst/>
            <a:gdLst/>
            <a:ahLst/>
            <a:cxnLst/>
            <a:rect l="l" t="t" r="r" b="b"/>
            <a:pathLst>
              <a:path w="951257" h="438880">
                <a:moveTo>
                  <a:pt x="15342" y="438881"/>
                </a:moveTo>
                <a:lnTo>
                  <a:pt x="871745" y="62075"/>
                </a:lnTo>
                <a:lnTo>
                  <a:pt x="856401" y="27201"/>
                </a:lnTo>
                <a:lnTo>
                  <a:pt x="0" y="404008"/>
                </a:lnTo>
                <a:close/>
                <a:moveTo>
                  <a:pt x="869652" y="104620"/>
                </a:moveTo>
                <a:lnTo>
                  <a:pt x="951257" y="6278"/>
                </a:lnTo>
                <a:lnTo>
                  <a:pt x="823621" y="0"/>
                </a:ln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943577" y="4044720"/>
            <a:ext cx="114300" cy="501901"/>
          </a:xfrm>
          <a:custGeom>
            <a:avLst/>
            <a:gdLst/>
            <a:ahLst/>
            <a:cxnLst/>
            <a:rect l="l" t="t" r="r" b="b"/>
            <a:pathLst>
              <a:path w="114300" h="501901">
                <a:moveTo>
                  <a:pt x="76200" y="0"/>
                </a:moveTo>
                <a:lnTo>
                  <a:pt x="76200" y="406651"/>
                </a:lnTo>
                <a:lnTo>
                  <a:pt x="38100" y="406651"/>
                </a:lnTo>
                <a:lnTo>
                  <a:pt x="38100" y="0"/>
                </a:lnTo>
                <a:close/>
                <a:moveTo>
                  <a:pt x="114300" y="387601"/>
                </a:moveTo>
                <a:lnTo>
                  <a:pt x="57150" y="501901"/>
                </a:lnTo>
                <a:lnTo>
                  <a:pt x="0" y="387601"/>
                </a:ln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text 1"/>
          <p:cNvSpPr txBox="1"/>
          <p:nvPr/>
        </p:nvSpPr>
        <p:spPr>
          <a:xfrm>
            <a:off x="1397696" y="1771269"/>
            <a:ext cx="1841601" cy="311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B1971"/>
                </a:solidFill>
                <a:latin typeface="Arial"/>
                <a:cs typeface="Arial"/>
              </a:rPr>
              <a:t>Atomic Behaviors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076425" y="1792605"/>
            <a:ext cx="2298871" cy="31181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2B1971"/>
                </a:solidFill>
                <a:latin typeface="Arial"/>
                <a:cs typeface="Arial"/>
              </a:rPr>
              <a:t>Sequenced Behaviors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7" name="object 8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25552"/>
            <a:ext cx="4163568" cy="1990344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559279" y="257726"/>
            <a:ext cx="4046899" cy="1873086"/>
          </a:xfrm>
          <a:custGeom>
            <a:avLst/>
            <a:gdLst/>
            <a:ahLst/>
            <a:cxnLst/>
            <a:rect l="l" t="t" r="r" b="b"/>
            <a:pathLst>
              <a:path w="4046899" h="1873086">
                <a:moveTo>
                  <a:pt x="0" y="0"/>
                </a:moveTo>
                <a:lnTo>
                  <a:pt x="4046900" y="0"/>
                </a:lnTo>
                <a:lnTo>
                  <a:pt x="4046900" y="1873086"/>
                </a:lnTo>
                <a:lnTo>
                  <a:pt x="0" y="18730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52929" y="251376"/>
            <a:ext cx="4059599" cy="1885787"/>
          </a:xfrm>
          <a:custGeom>
            <a:avLst/>
            <a:gdLst/>
            <a:ahLst/>
            <a:cxnLst/>
            <a:rect l="l" t="t" r="r" b="b"/>
            <a:pathLst>
              <a:path w="4059599" h="1885787">
                <a:moveTo>
                  <a:pt x="6350" y="6350"/>
                </a:moveTo>
                <a:lnTo>
                  <a:pt x="4053250" y="6350"/>
                </a:lnTo>
                <a:lnTo>
                  <a:pt x="4053250" y="1879437"/>
                </a:lnTo>
                <a:lnTo>
                  <a:pt x="6350" y="1879437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9279" y="241055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900" y="0"/>
                </a:lnTo>
                <a:lnTo>
                  <a:pt x="4046900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2014404" y="303274"/>
            <a:ext cx="1221516" cy="4157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79172" y="742555"/>
            <a:ext cx="2954378" cy="14321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Defenders </a:t>
            </a:r>
            <a:r>
              <a:rPr sz="1400" b="1" spc="10" dirty="0">
                <a:solidFill>
                  <a:srgbClr val="0B2338"/>
                </a:solidFill>
                <a:latin typeface="Arial"/>
                <a:cs typeface="Arial"/>
              </a:rPr>
              <a:t>often track adversary</a:t>
            </a:r>
            <a:endParaRPr sz="1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0B2338"/>
                </a:solidFill>
                <a:latin typeface="Arial"/>
                <a:cs typeface="Arial"/>
              </a:rPr>
              <a:t>behaviors atomically</a:t>
            </a:r>
            <a:r>
              <a:rPr sz="1370" spc="10" dirty="0">
                <a:solidFill>
                  <a:srgbClr val="0B2338"/>
                </a:solidFill>
                <a:latin typeface="Calibri"/>
                <a:cs typeface="Calibri"/>
              </a:rPr>
              <a:t>, focusing on one</a:t>
            </a:r>
            <a:endParaRPr sz="1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specific action at a time. This makes it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19" b="1" spc="10" dirty="0">
                <a:solidFill>
                  <a:srgbClr val="0B2338"/>
                </a:solidFill>
                <a:latin typeface="Arial"/>
                <a:cs typeface="Arial"/>
              </a:rPr>
              <a:t>harder to understand adversary attacks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0B2338"/>
                </a:solidFill>
                <a:latin typeface="Arial"/>
                <a:cs typeface="Arial"/>
              </a:rPr>
              <a:t>and to build effective defenses </a:t>
            </a:r>
            <a:r>
              <a:rPr sz="1310" spc="10" dirty="0">
                <a:solidFill>
                  <a:srgbClr val="0B2338"/>
                </a:solidFill>
                <a:latin typeface="Calibri"/>
                <a:cs typeface="Calibri"/>
              </a:rPr>
              <a:t>against</a:t>
            </a:r>
            <a:endParaRPr sz="1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those attacks.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7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2" y="873639"/>
            <a:ext cx="989016" cy="1006751"/>
          </a:xfrm>
          <a:prstGeom prst="rect">
            <a:avLst/>
          </a:prstGeom>
        </p:spPr>
      </p:pic>
      <p:pic>
        <p:nvPicPr>
          <p:cNvPr id="68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124456"/>
            <a:ext cx="4163568" cy="1981200"/>
          </a:xfrm>
          <a:prstGeom prst="rect">
            <a:avLst/>
          </a:prstGeom>
        </p:spPr>
      </p:pic>
      <p:sp>
        <p:nvSpPr>
          <p:cNvPr id="91" name="object 91"/>
          <p:cNvSpPr/>
          <p:nvPr/>
        </p:nvSpPr>
        <p:spPr>
          <a:xfrm>
            <a:off x="559277" y="2154971"/>
            <a:ext cx="4046899" cy="1865581"/>
          </a:xfrm>
          <a:custGeom>
            <a:avLst/>
            <a:gdLst/>
            <a:ahLst/>
            <a:cxnLst/>
            <a:rect l="l" t="t" r="r" b="b"/>
            <a:pathLst>
              <a:path w="4046899" h="1865581">
                <a:moveTo>
                  <a:pt x="0" y="0"/>
                </a:moveTo>
                <a:lnTo>
                  <a:pt x="4046899" y="0"/>
                </a:lnTo>
                <a:lnTo>
                  <a:pt x="4046899" y="1865582"/>
                </a:lnTo>
                <a:lnTo>
                  <a:pt x="0" y="18655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52927" y="2148621"/>
            <a:ext cx="4059599" cy="1878282"/>
          </a:xfrm>
          <a:custGeom>
            <a:avLst/>
            <a:gdLst/>
            <a:ahLst/>
            <a:cxnLst/>
            <a:rect l="l" t="t" r="r" b="b"/>
            <a:pathLst>
              <a:path w="4059599" h="1878282">
                <a:moveTo>
                  <a:pt x="6350" y="6350"/>
                </a:moveTo>
                <a:lnTo>
                  <a:pt x="4053249" y="6350"/>
                </a:lnTo>
                <a:lnTo>
                  <a:pt x="4053249" y="1871932"/>
                </a:lnTo>
                <a:lnTo>
                  <a:pt x="6350" y="1871932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59277" y="2154970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899" y="0"/>
                </a:lnTo>
                <a:lnTo>
                  <a:pt x="4046899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2031070" y="2217419"/>
            <a:ext cx="1187592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79172" y="2899413"/>
            <a:ext cx="2741456" cy="7386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1D242C"/>
                </a:solidFill>
                <a:latin typeface="Calibri"/>
                <a:cs typeface="Calibri"/>
              </a:rPr>
              <a:t>Create a language, and associated</a:t>
            </a:r>
            <a:endParaRPr sz="12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1D242C"/>
                </a:solidFill>
                <a:latin typeface="Calibri"/>
                <a:cs typeface="Calibri"/>
              </a:rPr>
              <a:t>tooling, to </a:t>
            </a:r>
            <a:r>
              <a:rPr sz="1200" b="1" spc="10" dirty="0">
                <a:solidFill>
                  <a:srgbClr val="1D242C"/>
                </a:solidFill>
                <a:latin typeface="Arial"/>
                <a:cs typeface="Arial"/>
              </a:rPr>
              <a:t>describe flows of ATT&amp;CK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1D242C"/>
                </a:solidFill>
                <a:latin typeface="Arial"/>
                <a:cs typeface="Arial"/>
              </a:rPr>
              <a:t>techniques and combine those flows</a:t>
            </a:r>
            <a:endParaRPr sz="12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00" b="1" spc="10" dirty="0">
                <a:solidFill>
                  <a:srgbClr val="1D242C"/>
                </a:solidFill>
                <a:latin typeface="Arial"/>
                <a:cs typeface="Arial"/>
              </a:rPr>
              <a:t>into patterns of behavior</a:t>
            </a:r>
            <a:r>
              <a:rPr sz="1200" spc="10" dirty="0">
                <a:solidFill>
                  <a:srgbClr val="1D242C"/>
                </a:solidFill>
                <a:latin typeface="Calibri"/>
                <a:cs typeface="Calibri"/>
              </a:rPr>
              <a:t>.</a:t>
            </a:r>
            <a:endParaRPr sz="1200" dirty="0">
              <a:latin typeface="Calibri"/>
              <a:cs typeface="Calibri"/>
            </a:endParaRPr>
          </a:p>
        </p:txBody>
      </p:sp>
      <p:pic>
        <p:nvPicPr>
          <p:cNvPr id="69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6" y="2682392"/>
            <a:ext cx="1200499" cy="1163196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4005071"/>
            <a:ext cx="4163568" cy="1981200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559277" y="4035608"/>
            <a:ext cx="4046899" cy="1865581"/>
          </a:xfrm>
          <a:custGeom>
            <a:avLst/>
            <a:gdLst/>
            <a:ahLst/>
            <a:cxnLst/>
            <a:rect l="l" t="t" r="r" b="b"/>
            <a:pathLst>
              <a:path w="4046899" h="1865581">
                <a:moveTo>
                  <a:pt x="0" y="0"/>
                </a:moveTo>
                <a:lnTo>
                  <a:pt x="4046899" y="0"/>
                </a:lnTo>
                <a:lnTo>
                  <a:pt x="4046899" y="1865581"/>
                </a:lnTo>
                <a:lnTo>
                  <a:pt x="0" y="18655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52927" y="4029258"/>
            <a:ext cx="4059599" cy="1878281"/>
          </a:xfrm>
          <a:custGeom>
            <a:avLst/>
            <a:gdLst/>
            <a:ahLst/>
            <a:cxnLst/>
            <a:rect l="l" t="t" r="r" b="b"/>
            <a:pathLst>
              <a:path w="4059599" h="1878281">
                <a:moveTo>
                  <a:pt x="6350" y="6350"/>
                </a:moveTo>
                <a:lnTo>
                  <a:pt x="4053249" y="6350"/>
                </a:lnTo>
                <a:lnTo>
                  <a:pt x="4053249" y="1871931"/>
                </a:lnTo>
                <a:lnTo>
                  <a:pt x="6350" y="1871931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9277" y="4039400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899" y="0"/>
                </a:lnTo>
                <a:lnTo>
                  <a:pt x="4046899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2125525" y="4101084"/>
            <a:ext cx="999713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79172" y="4734310"/>
            <a:ext cx="2948831" cy="930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Help defenders and leaders understand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how adversaries operate and compose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atomic techniques into attacks to better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understand defensive posture.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1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3" y="4704933"/>
            <a:ext cx="981731" cy="949795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78408"/>
            <a:ext cx="6605016" cy="5394960"/>
          </a:xfrm>
          <a:prstGeom prst="rect">
            <a:avLst/>
          </a:prstGeom>
        </p:spPr>
      </p:pic>
      <p:sp>
        <p:nvSpPr>
          <p:cNvPr id="9" name="text 1"/>
          <p:cNvSpPr txBox="1"/>
          <p:nvPr/>
        </p:nvSpPr>
        <p:spPr>
          <a:xfrm>
            <a:off x="6733810" y="204469"/>
            <a:ext cx="3291443" cy="800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301F64"/>
                </a:solidFill>
                <a:latin typeface="Arial"/>
                <a:cs typeface="Arial"/>
              </a:rPr>
              <a:t>Attack Flow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7" name="object 9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5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978408"/>
            <a:ext cx="6605016" cy="5394960"/>
          </a:xfrm>
          <a:prstGeom prst="rect">
            <a:avLst/>
          </a:prstGeom>
        </p:spPr>
      </p:pic>
      <p:pic>
        <p:nvPicPr>
          <p:cNvPr id="7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25552"/>
            <a:ext cx="4163568" cy="1990344"/>
          </a:xfrm>
          <a:prstGeom prst="rect">
            <a:avLst/>
          </a:prstGeom>
        </p:spPr>
      </p:pic>
      <p:sp>
        <p:nvSpPr>
          <p:cNvPr id="98" name="object 98"/>
          <p:cNvSpPr/>
          <p:nvPr/>
        </p:nvSpPr>
        <p:spPr>
          <a:xfrm>
            <a:off x="559279" y="257726"/>
            <a:ext cx="4046899" cy="1873086"/>
          </a:xfrm>
          <a:custGeom>
            <a:avLst/>
            <a:gdLst/>
            <a:ahLst/>
            <a:cxnLst/>
            <a:rect l="l" t="t" r="r" b="b"/>
            <a:pathLst>
              <a:path w="4046899" h="1873086">
                <a:moveTo>
                  <a:pt x="0" y="0"/>
                </a:moveTo>
                <a:lnTo>
                  <a:pt x="4046900" y="0"/>
                </a:lnTo>
                <a:lnTo>
                  <a:pt x="4046900" y="1873086"/>
                </a:lnTo>
                <a:lnTo>
                  <a:pt x="0" y="18730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2929" y="251376"/>
            <a:ext cx="4059599" cy="1885787"/>
          </a:xfrm>
          <a:custGeom>
            <a:avLst/>
            <a:gdLst/>
            <a:ahLst/>
            <a:cxnLst/>
            <a:rect l="l" t="t" r="r" b="b"/>
            <a:pathLst>
              <a:path w="4059599" h="1885787">
                <a:moveTo>
                  <a:pt x="6350" y="6350"/>
                </a:moveTo>
                <a:lnTo>
                  <a:pt x="4053250" y="6350"/>
                </a:lnTo>
                <a:lnTo>
                  <a:pt x="4053250" y="1879437"/>
                </a:lnTo>
                <a:lnTo>
                  <a:pt x="6350" y="1879437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9279" y="241055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900" y="0"/>
                </a:lnTo>
                <a:lnTo>
                  <a:pt x="4046900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2014404" y="303274"/>
            <a:ext cx="1221516" cy="4157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579172" y="742555"/>
            <a:ext cx="2954378" cy="143218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Defenders </a:t>
            </a:r>
            <a:r>
              <a:rPr sz="1400" b="1" spc="10" dirty="0">
                <a:solidFill>
                  <a:srgbClr val="0B2338"/>
                </a:solidFill>
                <a:latin typeface="Arial"/>
                <a:cs typeface="Arial"/>
              </a:rPr>
              <a:t>often track adversary</a:t>
            </a:r>
            <a:endParaRPr sz="1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370" b="1" spc="10" dirty="0">
                <a:solidFill>
                  <a:srgbClr val="0B2338"/>
                </a:solidFill>
                <a:latin typeface="Arial"/>
                <a:cs typeface="Arial"/>
              </a:rPr>
              <a:t>behaviors atomically</a:t>
            </a:r>
            <a:r>
              <a:rPr sz="1370" spc="10" dirty="0">
                <a:solidFill>
                  <a:srgbClr val="0B2338"/>
                </a:solidFill>
                <a:latin typeface="Calibri"/>
                <a:cs typeface="Calibri"/>
              </a:rPr>
              <a:t>, focusing on one</a:t>
            </a:r>
            <a:endParaRPr sz="1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specific action at a time. This makes it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219" b="1" spc="10" dirty="0">
                <a:solidFill>
                  <a:srgbClr val="0B2338"/>
                </a:solidFill>
                <a:latin typeface="Arial"/>
                <a:cs typeface="Arial"/>
              </a:rPr>
              <a:t>harder to understand adversary attacks</a:t>
            </a:r>
            <a:endParaRPr sz="12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310" b="1" spc="10" dirty="0">
                <a:solidFill>
                  <a:srgbClr val="0B2338"/>
                </a:solidFill>
                <a:latin typeface="Arial"/>
                <a:cs typeface="Arial"/>
              </a:rPr>
              <a:t>and to build effective defenses </a:t>
            </a:r>
            <a:r>
              <a:rPr sz="1310" spc="10" dirty="0">
                <a:solidFill>
                  <a:srgbClr val="0B2338"/>
                </a:solidFill>
                <a:latin typeface="Calibri"/>
                <a:cs typeface="Calibri"/>
              </a:rPr>
              <a:t>against</a:t>
            </a:r>
            <a:endParaRPr sz="1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those attacks.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7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2" y="873639"/>
            <a:ext cx="989016" cy="1006751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124456"/>
            <a:ext cx="4163568" cy="1981200"/>
          </a:xfrm>
          <a:prstGeom prst="rect">
            <a:avLst/>
          </a:prstGeom>
        </p:spPr>
      </p:pic>
      <p:sp>
        <p:nvSpPr>
          <p:cNvPr id="101" name="object 101"/>
          <p:cNvSpPr/>
          <p:nvPr/>
        </p:nvSpPr>
        <p:spPr>
          <a:xfrm>
            <a:off x="559277" y="2154971"/>
            <a:ext cx="4046899" cy="1865581"/>
          </a:xfrm>
          <a:custGeom>
            <a:avLst/>
            <a:gdLst/>
            <a:ahLst/>
            <a:cxnLst/>
            <a:rect l="l" t="t" r="r" b="b"/>
            <a:pathLst>
              <a:path w="4046899" h="1865581">
                <a:moveTo>
                  <a:pt x="0" y="0"/>
                </a:moveTo>
                <a:lnTo>
                  <a:pt x="4046899" y="0"/>
                </a:lnTo>
                <a:lnTo>
                  <a:pt x="4046899" y="1865582"/>
                </a:lnTo>
                <a:lnTo>
                  <a:pt x="0" y="18655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2927" y="2148621"/>
            <a:ext cx="4059599" cy="1878282"/>
          </a:xfrm>
          <a:custGeom>
            <a:avLst/>
            <a:gdLst/>
            <a:ahLst/>
            <a:cxnLst/>
            <a:rect l="l" t="t" r="r" b="b"/>
            <a:pathLst>
              <a:path w="4059599" h="1878282">
                <a:moveTo>
                  <a:pt x="6350" y="6350"/>
                </a:moveTo>
                <a:lnTo>
                  <a:pt x="4053249" y="6350"/>
                </a:lnTo>
                <a:lnTo>
                  <a:pt x="4053249" y="1871932"/>
                </a:lnTo>
                <a:lnTo>
                  <a:pt x="6350" y="1871932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9277" y="2154970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899" y="0"/>
                </a:lnTo>
                <a:lnTo>
                  <a:pt x="4046899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2031070" y="2217419"/>
            <a:ext cx="1187592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579172" y="2899413"/>
            <a:ext cx="2561727" cy="8200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1D242C"/>
                </a:solidFill>
                <a:latin typeface="+mj-lt"/>
                <a:cs typeface="Calibri"/>
              </a:rPr>
              <a:t>Create a language, and associated</a:t>
            </a:r>
            <a:endParaRPr sz="1400" dirty="0">
              <a:latin typeface="+mj-lt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1D242C"/>
                </a:solidFill>
                <a:latin typeface="+mj-lt"/>
                <a:cs typeface="Calibri"/>
              </a:rPr>
              <a:t>tooling, to </a:t>
            </a:r>
            <a:r>
              <a:rPr sz="1310" b="1" spc="10" dirty="0">
                <a:solidFill>
                  <a:srgbClr val="1D242C"/>
                </a:solidFill>
                <a:latin typeface="+mj-lt"/>
                <a:cs typeface="Arial"/>
              </a:rPr>
              <a:t>describe flows of ATT&amp;CK</a:t>
            </a:r>
            <a:endParaRPr sz="1300" dirty="0">
              <a:latin typeface="+mj-lt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219" b="1" spc="10" dirty="0">
                <a:solidFill>
                  <a:srgbClr val="1D242C"/>
                </a:solidFill>
                <a:latin typeface="+mj-lt"/>
                <a:cs typeface="Arial"/>
              </a:rPr>
              <a:t>techniques and combine those flows</a:t>
            </a:r>
            <a:endParaRPr sz="1200" dirty="0">
              <a:latin typeface="+mj-lt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1D242C"/>
                </a:solidFill>
                <a:latin typeface="+mj-lt"/>
                <a:cs typeface="Arial"/>
              </a:rPr>
              <a:t>into patterns of behavior</a:t>
            </a:r>
            <a:r>
              <a:rPr sz="1400" spc="10" dirty="0">
                <a:solidFill>
                  <a:srgbClr val="1D242C"/>
                </a:solidFill>
                <a:latin typeface="+mj-lt"/>
                <a:cs typeface="Calibri"/>
              </a:rPr>
              <a:t>.</a:t>
            </a:r>
            <a:endParaRPr sz="1400" dirty="0">
              <a:latin typeface="+mj-lt"/>
              <a:cs typeface="Calibri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6" y="2682392"/>
            <a:ext cx="1200499" cy="1163196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4005071"/>
            <a:ext cx="4163568" cy="1981200"/>
          </a:xfrm>
          <a:prstGeom prst="rect">
            <a:avLst/>
          </a:prstGeom>
        </p:spPr>
      </p:pic>
      <p:sp>
        <p:nvSpPr>
          <p:cNvPr id="104" name="object 104"/>
          <p:cNvSpPr/>
          <p:nvPr/>
        </p:nvSpPr>
        <p:spPr>
          <a:xfrm>
            <a:off x="559277" y="4035608"/>
            <a:ext cx="4046899" cy="1865581"/>
          </a:xfrm>
          <a:custGeom>
            <a:avLst/>
            <a:gdLst/>
            <a:ahLst/>
            <a:cxnLst/>
            <a:rect l="l" t="t" r="r" b="b"/>
            <a:pathLst>
              <a:path w="4046899" h="1865581">
                <a:moveTo>
                  <a:pt x="0" y="0"/>
                </a:moveTo>
                <a:lnTo>
                  <a:pt x="4046899" y="0"/>
                </a:lnTo>
                <a:lnTo>
                  <a:pt x="4046899" y="1865581"/>
                </a:lnTo>
                <a:lnTo>
                  <a:pt x="0" y="18655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52927" y="4029258"/>
            <a:ext cx="4059599" cy="1878281"/>
          </a:xfrm>
          <a:custGeom>
            <a:avLst/>
            <a:gdLst/>
            <a:ahLst/>
            <a:cxnLst/>
            <a:rect l="l" t="t" r="r" b="b"/>
            <a:pathLst>
              <a:path w="4059599" h="1878281">
                <a:moveTo>
                  <a:pt x="6350" y="6350"/>
                </a:moveTo>
                <a:lnTo>
                  <a:pt x="4053249" y="6350"/>
                </a:lnTo>
                <a:lnTo>
                  <a:pt x="4053249" y="1871931"/>
                </a:lnTo>
                <a:lnTo>
                  <a:pt x="6350" y="1871931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59277" y="4039400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899" y="0"/>
                </a:lnTo>
                <a:lnTo>
                  <a:pt x="4046899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2125525" y="4101084"/>
            <a:ext cx="999713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579172" y="4734310"/>
            <a:ext cx="2948831" cy="93038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Help defenders and leaders understand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how adversaries operate and compose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atomic techniques into attacks to better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0B2338"/>
                </a:solidFill>
                <a:latin typeface="Calibri"/>
                <a:cs typeface="Calibri"/>
              </a:rPr>
              <a:t>understand defensive posture.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81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3" y="4704933"/>
            <a:ext cx="981731" cy="949795"/>
          </a:xfrm>
          <a:prstGeom prst="rect">
            <a:avLst/>
          </a:prstGeom>
        </p:spPr>
      </p:pic>
      <p:sp>
        <p:nvSpPr>
          <p:cNvPr id="107" name="object 107"/>
          <p:cNvSpPr/>
          <p:nvPr/>
        </p:nvSpPr>
        <p:spPr>
          <a:xfrm>
            <a:off x="4828478" y="4020553"/>
            <a:ext cx="7170235" cy="1754325"/>
          </a:xfrm>
          <a:custGeom>
            <a:avLst/>
            <a:gdLst/>
            <a:ahLst/>
            <a:cxnLst/>
            <a:rect l="l" t="t" r="r" b="b"/>
            <a:pathLst>
              <a:path w="7170235" h="1754325">
                <a:moveTo>
                  <a:pt x="0" y="0"/>
                </a:moveTo>
                <a:lnTo>
                  <a:pt x="7170235" y="0"/>
                </a:lnTo>
                <a:lnTo>
                  <a:pt x="7170235" y="1754326"/>
                </a:lnTo>
                <a:lnTo>
                  <a:pt x="0" y="1754326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text 1"/>
          <p:cNvSpPr txBox="1"/>
          <p:nvPr/>
        </p:nvSpPr>
        <p:spPr>
          <a:xfrm>
            <a:off x="5049267" y="4076953"/>
            <a:ext cx="6798309" cy="6685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40" b="1" spc="10" dirty="0">
                <a:solidFill>
                  <a:srgbClr val="FFFFFF"/>
                </a:solidFill>
                <a:latin typeface="Arial"/>
                <a:cs typeface="Arial"/>
              </a:rPr>
              <a:t>Understand, share, and make threat-informed decisions</a:t>
            </a:r>
            <a:endParaRPr sz="190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</a:pP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based on the sequence of actions in a cyber-attack.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4919918" y="5000752"/>
            <a:ext cx="127609" cy="758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5262818" y="5000752"/>
            <a:ext cx="4967040" cy="75874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identify common patterns in adversary behavior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overlay on ATT&amp;CK to understand defensive coverage</a:t>
            </a:r>
            <a:endParaRPr sz="16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create intel-driven adversary emulation plans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6733810" y="204469"/>
            <a:ext cx="3291443" cy="800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301F64"/>
                </a:solidFill>
                <a:latin typeface="Arial"/>
                <a:cs typeface="Arial"/>
              </a:rPr>
              <a:t>Attack Flow</a:t>
            </a:r>
            <a:endParaRPr sz="4400">
              <a:latin typeface="Arial"/>
              <a:cs typeface="Arial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828478" y="924650"/>
            <a:ext cx="7170235" cy="707885"/>
          </a:xfrm>
          <a:custGeom>
            <a:avLst/>
            <a:gdLst/>
            <a:ahLst/>
            <a:cxnLst/>
            <a:rect l="l" t="t" r="r" b="b"/>
            <a:pathLst>
              <a:path w="7170235" h="707885">
                <a:moveTo>
                  <a:pt x="0" y="0"/>
                </a:moveTo>
                <a:lnTo>
                  <a:pt x="7170235" y="0"/>
                </a:lnTo>
                <a:lnTo>
                  <a:pt x="7170235" y="707885"/>
                </a:lnTo>
                <a:lnTo>
                  <a:pt x="0" y="70788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5213195" y="983234"/>
            <a:ext cx="6468618" cy="66852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80" b="1" spc="10" dirty="0">
                <a:solidFill>
                  <a:srgbClr val="FFFFFF"/>
                </a:solidFill>
                <a:latin typeface="Arial"/>
                <a:cs typeface="Arial"/>
              </a:rPr>
              <a:t>A data model with supporting tools and examples for</a:t>
            </a:r>
            <a:endParaRPr sz="18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</a:pPr>
            <a:r>
              <a:rPr sz="2000" b="1" spc="10" dirty="0">
                <a:solidFill>
                  <a:srgbClr val="FFFFFF"/>
                </a:solidFill>
                <a:latin typeface="Arial"/>
                <a:cs typeface="Arial"/>
              </a:rPr>
              <a:t>describing sequences of adversary behaviors.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9" name="object 10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1121852" y="6474841"/>
            <a:ext cx="140464" cy="17322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909" spc="10" dirty="0">
                <a:solidFill>
                  <a:srgbClr val="8A8A90"/>
                </a:solidFill>
                <a:latin typeface="Arial"/>
                <a:cs typeface="Arial"/>
              </a:rPr>
              <a:t>16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4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" y="1018032"/>
            <a:ext cx="5306568" cy="4983480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4" y="1214077"/>
            <a:ext cx="4718912" cy="4396541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472" y="871728"/>
            <a:ext cx="6632448" cy="3477768"/>
          </a:xfrm>
          <a:prstGeom prst="rect">
            <a:avLst/>
          </a:prstGeom>
        </p:spPr>
      </p:pic>
      <p:pic>
        <p:nvPicPr>
          <p:cNvPr id="87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75" y="811490"/>
            <a:ext cx="6046368" cy="3401093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42" y="2712132"/>
            <a:ext cx="5383252" cy="4182436"/>
          </a:xfrm>
          <a:prstGeom prst="rect">
            <a:avLst/>
          </a:prstGeom>
        </p:spPr>
      </p:pic>
      <p:sp>
        <p:nvSpPr>
          <p:cNvPr id="4" name="text 1"/>
          <p:cNvSpPr txBox="1"/>
          <p:nvPr/>
        </p:nvSpPr>
        <p:spPr>
          <a:xfrm>
            <a:off x="2235314" y="90069"/>
            <a:ext cx="7649188" cy="800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301F64"/>
                </a:solidFill>
                <a:latin typeface="Arial"/>
                <a:cs typeface="Arial"/>
              </a:rPr>
              <a:t>Get started with Attack Flow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22313" y="5806103"/>
            <a:ext cx="5224624" cy="307777"/>
          </a:xfrm>
          <a:custGeom>
            <a:avLst/>
            <a:gdLst/>
            <a:ahLst/>
            <a:cxnLst/>
            <a:rect l="l" t="t" r="r" b="b"/>
            <a:pathLst>
              <a:path w="5224624" h="307777">
                <a:moveTo>
                  <a:pt x="0" y="0"/>
                </a:moveTo>
                <a:lnTo>
                  <a:pt x="5224625" y="0"/>
                </a:lnTo>
                <a:lnTo>
                  <a:pt x="5224625" y="307777"/>
                </a:lnTo>
                <a:lnTo>
                  <a:pt x="0" y="307777"/>
                </a:lnTo>
                <a:close/>
              </a:path>
            </a:pathLst>
          </a:custGeom>
          <a:solidFill>
            <a:srgbClr val="FFF60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3753" y="6042323"/>
            <a:ext cx="4902200" cy="12700"/>
          </a:xfrm>
          <a:custGeom>
            <a:avLst/>
            <a:gdLst/>
            <a:ahLst/>
            <a:cxnLst/>
            <a:rect l="l" t="t" r="r" b="b"/>
            <a:pathLst>
              <a:path w="4902200" h="12700">
                <a:moveTo>
                  <a:pt x="0" y="0"/>
                </a:moveTo>
                <a:lnTo>
                  <a:pt x="1225551" y="0"/>
                </a:lnTo>
                <a:lnTo>
                  <a:pt x="2451101" y="0"/>
                </a:lnTo>
                <a:lnTo>
                  <a:pt x="3676651" y="0"/>
                </a:lnTo>
                <a:lnTo>
                  <a:pt x="4902201" y="0"/>
                </a:lnTo>
                <a:lnTo>
                  <a:pt x="4902201" y="12700"/>
                </a:lnTo>
                <a:lnTo>
                  <a:pt x="3676651" y="12700"/>
                </a:lnTo>
                <a:lnTo>
                  <a:pt x="2451101" y="12700"/>
                </a:lnTo>
                <a:lnTo>
                  <a:pt x="1225551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 1"/>
          <p:cNvSpPr txBox="1"/>
          <p:nvPr/>
        </p:nvSpPr>
        <p:spPr>
          <a:xfrm>
            <a:off x="613753" y="5868034"/>
            <a:ext cx="4951313" cy="2425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301F64"/>
                </a:solidFill>
                <a:latin typeface="Arial"/>
                <a:cs typeface="Arial"/>
              </a:rPr>
              <a:t>https://center-for-threat-informed-defense.github.io/attack-flow/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" y="914400"/>
            <a:ext cx="11952288" cy="5117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845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"/>
            <a:ext cx="12191998" cy="706374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24233" y="2889757"/>
            <a:ext cx="9071893" cy="800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FFFFFF"/>
                </a:solidFill>
                <a:latin typeface="Arial"/>
                <a:cs typeface="Arial"/>
              </a:rPr>
              <a:t>What can we learn from the past?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4" name="object 1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8225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984" y="6391656"/>
            <a:ext cx="1652016" cy="231648"/>
          </a:xfrm>
          <a:prstGeom prst="rect">
            <a:avLst/>
          </a:prstGeom>
        </p:spPr>
      </p:pic>
      <p:sp>
        <p:nvSpPr>
          <p:cNvPr id="8" name="text 1"/>
          <p:cNvSpPr txBox="1"/>
          <p:nvPr/>
        </p:nvSpPr>
        <p:spPr>
          <a:xfrm>
            <a:off x="896113" y="2286000"/>
            <a:ext cx="2339401" cy="8729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What is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6113" y="2947415"/>
            <a:ext cx="2237778" cy="8729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Threat-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896113" y="3605783"/>
            <a:ext cx="2778800" cy="8729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Informed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96113" y="4255008"/>
            <a:ext cx="2916693" cy="8729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800" b="1" spc="10" dirty="0">
                <a:solidFill>
                  <a:srgbClr val="FFFFFF"/>
                </a:solidFill>
                <a:latin typeface="Arial"/>
                <a:cs typeface="Arial"/>
              </a:rPr>
              <a:t>Defense?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4681429" y="0"/>
            <a:ext cx="7507522" cy="6858000"/>
          </a:xfrm>
          <a:custGeom>
            <a:avLst/>
            <a:gdLst/>
            <a:ahLst/>
            <a:cxnLst/>
            <a:rect l="l" t="t" r="r" b="b"/>
            <a:pathLst>
              <a:path w="7507522" h="6858000">
                <a:moveTo>
                  <a:pt x="587561" y="0"/>
                </a:moveTo>
                <a:lnTo>
                  <a:pt x="7507523" y="0"/>
                </a:lnTo>
                <a:lnTo>
                  <a:pt x="7507523" y="6858000"/>
                </a:lnTo>
                <a:lnTo>
                  <a:pt x="922942" y="6858000"/>
                </a:lnTo>
                <a:lnTo>
                  <a:pt x="917056" y="6842426"/>
                </a:lnTo>
                <a:cubicBezTo>
                  <a:pt x="160336" y="4704139"/>
                  <a:pt x="0" y="2374054"/>
                  <a:pt x="561843" y="9472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82935" y="0"/>
            <a:ext cx="7206017" cy="6858000"/>
          </a:xfrm>
          <a:custGeom>
            <a:avLst/>
            <a:gdLst/>
            <a:ahLst/>
            <a:cxnLst/>
            <a:rect l="l" t="t" r="r" b="b"/>
            <a:pathLst>
              <a:path w="7206017" h="6858000">
                <a:moveTo>
                  <a:pt x="7206017" y="0"/>
                </a:moveTo>
                <a:lnTo>
                  <a:pt x="7206017" y="6858000"/>
                </a:lnTo>
                <a:lnTo>
                  <a:pt x="923652" y="6858000"/>
                </a:lnTo>
                <a:lnTo>
                  <a:pt x="830265" y="6599363"/>
                </a:lnTo>
                <a:cubicBezTo>
                  <a:pt x="138938" y="4563346"/>
                  <a:pt x="0" y="2355719"/>
                  <a:pt x="526156" y="193786"/>
                </a:cubicBezTo>
                <a:lnTo>
                  <a:pt x="578307" y="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5907021" y="2848102"/>
            <a:ext cx="5381368" cy="495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i="1" spc="10" dirty="0">
                <a:solidFill>
                  <a:srgbClr val="0F1538"/>
                </a:solidFill>
                <a:latin typeface="Arial"/>
                <a:cs typeface="Arial"/>
              </a:rPr>
              <a:t>The systematic application of a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5907021" y="3229102"/>
            <a:ext cx="3936564" cy="495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i="1" spc="10" dirty="0">
                <a:solidFill>
                  <a:srgbClr val="0F1538"/>
                </a:solidFill>
                <a:latin typeface="Arial"/>
                <a:cs typeface="Arial"/>
              </a:rPr>
              <a:t>deep understanding of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5907021" y="3610102"/>
            <a:ext cx="4259023" cy="495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i="1" spc="10" dirty="0">
                <a:solidFill>
                  <a:srgbClr val="0F1538"/>
                </a:solidFill>
                <a:latin typeface="Arial"/>
                <a:cs typeface="Arial"/>
              </a:rPr>
              <a:t>adversary tradecraft and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5907021" y="4006341"/>
            <a:ext cx="5661724" cy="49570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i="1" spc="10" dirty="0">
                <a:solidFill>
                  <a:srgbClr val="0F1538"/>
                </a:solidFill>
                <a:latin typeface="Arial"/>
                <a:cs typeface="Arial"/>
              </a:rPr>
              <a:t>technology to improve defenses.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69" y="6403225"/>
            <a:ext cx="9555" cy="208169"/>
          </a:xfrm>
          <a:prstGeom prst="rect">
            <a:avLst/>
          </a:prstGeom>
        </p:spPr>
      </p:pic>
      <p:sp>
        <p:nvSpPr>
          <p:cNvPr id="113" name="object 113"/>
          <p:cNvSpPr/>
          <p:nvPr/>
        </p:nvSpPr>
        <p:spPr>
          <a:xfrm>
            <a:off x="0" y="897763"/>
            <a:ext cx="9209314" cy="3472776"/>
          </a:xfrm>
          <a:custGeom>
            <a:avLst/>
            <a:gdLst/>
            <a:ahLst/>
            <a:cxnLst/>
            <a:rect l="l" t="t" r="r" b="b"/>
            <a:pathLst>
              <a:path w="9209314" h="3472776">
                <a:moveTo>
                  <a:pt x="0" y="868198"/>
                </a:moveTo>
                <a:lnTo>
                  <a:pt x="7472929" y="868198"/>
                </a:lnTo>
                <a:lnTo>
                  <a:pt x="7472929" y="0"/>
                </a:lnTo>
                <a:lnTo>
                  <a:pt x="9209314" y="1736388"/>
                </a:lnTo>
                <a:lnTo>
                  <a:pt x="7472929" y="3472776"/>
                </a:lnTo>
                <a:lnTo>
                  <a:pt x="7472929" y="2604587"/>
                </a:lnTo>
                <a:lnTo>
                  <a:pt x="0" y="2604587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-6350" y="891413"/>
            <a:ext cx="9222014" cy="3485476"/>
          </a:xfrm>
          <a:custGeom>
            <a:avLst/>
            <a:gdLst/>
            <a:ahLst/>
            <a:cxnLst/>
            <a:rect l="l" t="t" r="r" b="b"/>
            <a:pathLst>
              <a:path w="9222014" h="3485476">
                <a:moveTo>
                  <a:pt x="6350" y="874549"/>
                </a:moveTo>
                <a:lnTo>
                  <a:pt x="7479279" y="874549"/>
                </a:lnTo>
                <a:lnTo>
                  <a:pt x="7479279" y="6350"/>
                </a:lnTo>
                <a:lnTo>
                  <a:pt x="9215664" y="1742738"/>
                </a:lnTo>
                <a:lnTo>
                  <a:pt x="7479279" y="3479126"/>
                </a:lnTo>
                <a:lnTo>
                  <a:pt x="7479279" y="2610936"/>
                </a:lnTo>
                <a:lnTo>
                  <a:pt x="6350" y="2610936"/>
                </a:lnTo>
                <a:close/>
              </a:path>
            </a:pathLst>
          </a:custGeom>
          <a:ln w="12700">
            <a:solidFill>
              <a:srgbClr val="0041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7" y="1546798"/>
            <a:ext cx="2993876" cy="2174705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838" y="1546798"/>
            <a:ext cx="3026956" cy="217470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82789" y="3877496"/>
            <a:ext cx="3006272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Calibri"/>
                <a:cs typeface="Calibri"/>
              </a:rPr>
              <a:t>What have adversaries been doing?</a:t>
            </a:r>
            <a:endParaRPr sz="1600" dirty="0">
              <a:latin typeface="Calibri"/>
              <a:cs typeface="Calibri"/>
            </a:endParaRPr>
          </a:p>
          <a:p>
            <a:pPr marL="190246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Calibri"/>
                <a:cs typeface="Calibri"/>
              </a:rPr>
              <a:t>How are adversaries changing?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4162963" y="3904928"/>
            <a:ext cx="2328714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Calibri"/>
                <a:cs typeface="Calibri"/>
              </a:rPr>
              <a:t>Capture, share, and analyze</a:t>
            </a:r>
            <a:endParaRPr sz="1600" dirty="0">
              <a:latin typeface="Calibri"/>
              <a:cs typeface="Calibri"/>
            </a:endParaRPr>
          </a:p>
          <a:p>
            <a:pPr marL="408813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Calibri"/>
                <a:cs typeface="Calibri"/>
              </a:rPr>
              <a:t>patterns of attack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143250" y="131317"/>
            <a:ext cx="6060968" cy="800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301F64"/>
                </a:solidFill>
                <a:latin typeface="Arial"/>
                <a:cs typeface="Arial"/>
              </a:rPr>
              <a:t>Predictive intelligence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98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40" y="899005"/>
            <a:ext cx="2193905" cy="3202447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9212426" y="3877496"/>
            <a:ext cx="2334101" cy="492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Calibri"/>
                <a:cs typeface="Calibri"/>
              </a:rPr>
              <a:t>What is the next most likely</a:t>
            </a:r>
            <a:endParaRPr sz="1600" dirty="0">
              <a:latin typeface="Calibri"/>
              <a:cs typeface="Calibri"/>
            </a:endParaRPr>
          </a:p>
          <a:p>
            <a:pPr marL="378206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Calibri"/>
                <a:cs typeface="Calibri"/>
              </a:rPr>
              <a:t>thing they will do?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733696" y="5276528"/>
            <a:ext cx="2376505" cy="5621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201355"/>
                </a:solidFill>
                <a:latin typeface="Calibri"/>
                <a:cs typeface="Calibri"/>
              </a:rPr>
              <a:t>What should I look for next?</a:t>
            </a:r>
            <a:endParaRPr sz="1600" dirty="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201355"/>
                </a:solidFill>
                <a:latin typeface="Calibri"/>
                <a:cs typeface="Calibri"/>
              </a:rPr>
              <a:t>What likely proceeded this?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4327795" y="5276528"/>
            <a:ext cx="1823761" cy="5621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201355"/>
                </a:solidFill>
                <a:latin typeface="Calibri"/>
                <a:cs typeface="Calibri"/>
              </a:rPr>
              <a:t>Who is attacking?</a:t>
            </a:r>
            <a:endParaRPr sz="16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201355"/>
                </a:solidFill>
                <a:latin typeface="Calibri"/>
                <a:cs typeface="Calibri"/>
              </a:rPr>
              <a:t>What is their motive?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7934595" y="5276528"/>
            <a:ext cx="2419096" cy="321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201355"/>
                </a:solidFill>
                <a:latin typeface="Calibri"/>
                <a:cs typeface="Calibri"/>
              </a:rPr>
              <a:t>How can I detect this attack?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-1" y="4482906"/>
            <a:ext cx="12191999" cy="369331"/>
          </a:xfrm>
          <a:custGeom>
            <a:avLst/>
            <a:gdLst/>
            <a:ahLst/>
            <a:cxnLst/>
            <a:rect l="l" t="t" r="r" b="b"/>
            <a:pathLst>
              <a:path w="12191999" h="369331">
                <a:moveTo>
                  <a:pt x="0" y="0"/>
                </a:moveTo>
                <a:lnTo>
                  <a:pt x="12191999" y="0"/>
                </a:lnTo>
                <a:lnTo>
                  <a:pt x="12191999" y="369331"/>
                </a:lnTo>
                <a:lnTo>
                  <a:pt x="0" y="369331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text 1"/>
          <p:cNvSpPr txBox="1"/>
          <p:nvPr/>
        </p:nvSpPr>
        <p:spPr>
          <a:xfrm>
            <a:off x="1811876" y="4551045"/>
            <a:ext cx="8632204" cy="31181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As a community, we can build upon this foundation to enable predictive intelligence...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839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4267200"/>
            <a:ext cx="10591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Russian FSB </a:t>
            </a:r>
            <a:r>
              <a:rPr lang="en-US" dirty="0" smtClean="0"/>
              <a:t>(Federal Security Service) began </a:t>
            </a:r>
            <a:r>
              <a:rPr lang="en-US" dirty="0" smtClean="0"/>
              <a:t>developing Snake as “</a:t>
            </a:r>
            <a:r>
              <a:rPr lang="en-US" dirty="0" err="1" smtClean="0"/>
              <a:t>Uroburos</a:t>
            </a:r>
            <a:r>
              <a:rPr lang="en-US" dirty="0" smtClean="0"/>
              <a:t>” in 2003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Snake implant is the most sophisticated cyber espionage tool developed by FSB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Covert P2P network </a:t>
            </a:r>
            <a:r>
              <a:rPr lang="en-US" dirty="0" smtClean="0"/>
              <a:t>created </a:t>
            </a:r>
            <a:r>
              <a:rPr lang="en-US" dirty="0" smtClean="0"/>
              <a:t>by Snake to do cyber espionage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Custom Communications Protocol employ encryption  and fragmentation for confidentiality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FSB actors use Snake to access and </a:t>
            </a:r>
            <a:r>
              <a:rPr lang="en-US" dirty="0" err="1" smtClean="0"/>
              <a:t>exfiltrate</a:t>
            </a:r>
            <a:r>
              <a:rPr lang="en-US" dirty="0" smtClean="0"/>
              <a:t> sensitive international </a:t>
            </a:r>
            <a:r>
              <a:rPr lang="en-US" dirty="0" smtClean="0"/>
              <a:t>documents from their targets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1447800"/>
            <a:ext cx="1297577" cy="165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457200"/>
            <a:ext cx="11307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CASE STUDY: SNAKE MALWARE WITH MITRE ATT&amp;CK FRAMEWORK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76012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923" y="1295400"/>
            <a:ext cx="6389687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29000" y="680720"/>
            <a:ext cx="4663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 </a:t>
            </a:r>
            <a:r>
              <a:rPr lang="en-US" sz="2000" dirty="0" smtClean="0"/>
              <a:t>Snake Network Sessions Distinction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2909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5376672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704" y="152400"/>
            <a:ext cx="5883896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80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98" y="54148"/>
            <a:ext cx="5623102" cy="665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0740"/>
            <a:ext cx="5325434" cy="661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3013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609725"/>
            <a:ext cx="11037887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391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16" name="object 1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01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18" y="925520"/>
            <a:ext cx="2794305" cy="3447037"/>
          </a:xfrm>
          <a:prstGeom prst="rect">
            <a:avLst/>
          </a:prstGeom>
        </p:spPr>
      </p:pic>
      <p:sp>
        <p:nvSpPr>
          <p:cNvPr id="117" name="object 117"/>
          <p:cNvSpPr/>
          <p:nvPr/>
        </p:nvSpPr>
        <p:spPr>
          <a:xfrm>
            <a:off x="0" y="3943125"/>
            <a:ext cx="12192000" cy="2458841"/>
          </a:xfrm>
          <a:custGeom>
            <a:avLst/>
            <a:gdLst/>
            <a:ahLst/>
            <a:cxnLst/>
            <a:rect l="l" t="t" r="r" b="b"/>
            <a:pathLst>
              <a:path w="12192000" h="2458841">
                <a:moveTo>
                  <a:pt x="0" y="0"/>
                </a:moveTo>
                <a:lnTo>
                  <a:pt x="12192000" y="0"/>
                </a:lnTo>
                <a:lnTo>
                  <a:pt x="12192000" y="2458842"/>
                </a:lnTo>
                <a:lnTo>
                  <a:pt x="0" y="2458842"/>
                </a:lnTo>
                <a:close/>
              </a:path>
            </a:pathLst>
          </a:custGeom>
          <a:solidFill>
            <a:srgbClr val="202C5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-6350" y="3936775"/>
            <a:ext cx="12204700" cy="2471541"/>
          </a:xfrm>
          <a:custGeom>
            <a:avLst/>
            <a:gdLst/>
            <a:ahLst/>
            <a:cxnLst/>
            <a:rect l="l" t="t" r="r" b="b"/>
            <a:pathLst>
              <a:path w="12204700" h="2471541">
                <a:moveTo>
                  <a:pt x="6350" y="6350"/>
                </a:moveTo>
                <a:lnTo>
                  <a:pt x="12198350" y="6350"/>
                </a:lnTo>
                <a:lnTo>
                  <a:pt x="12198350" y="2465192"/>
                </a:lnTo>
                <a:lnTo>
                  <a:pt x="6350" y="2465192"/>
                </a:lnTo>
                <a:close/>
              </a:path>
            </a:pathLst>
          </a:custGeom>
          <a:ln w="12700">
            <a:solidFill>
              <a:srgbClr val="141D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613568" y="314198"/>
            <a:ext cx="11117694" cy="800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202C5E"/>
                </a:solidFill>
                <a:latin typeface="Arial"/>
                <a:cs typeface="Arial"/>
              </a:rPr>
              <a:t>Advance threat-informed defense with us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335902" y="4392549"/>
            <a:ext cx="5553764" cy="2723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b="1" spc="10" dirty="0">
                <a:solidFill>
                  <a:srgbClr val="FFFFFF"/>
                </a:solidFill>
                <a:latin typeface="Arial"/>
                <a:cs typeface="Arial"/>
              </a:rPr>
              <a:t>Spread the word </a:t>
            </a:r>
            <a:r>
              <a:rPr sz="1370" spc="10" dirty="0">
                <a:solidFill>
                  <a:srgbClr val="FFFFFF"/>
                </a:solidFill>
                <a:latin typeface="Arial"/>
                <a:cs typeface="Arial"/>
              </a:rPr>
              <a:t>to help </a:t>
            </a:r>
            <a:r>
              <a:rPr lang="en-US" sz="1370" spc="10" dirty="0" smtClean="0">
                <a:solidFill>
                  <a:srgbClr val="FFFFFF"/>
                </a:solidFill>
                <a:latin typeface="Arial"/>
                <a:cs typeface="Arial"/>
              </a:rPr>
              <a:t>MITRE</a:t>
            </a:r>
            <a:r>
              <a:rPr sz="137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70" spc="10" dirty="0">
                <a:solidFill>
                  <a:srgbClr val="FFFFFF"/>
                </a:solidFill>
                <a:latin typeface="Arial"/>
                <a:cs typeface="Arial"/>
              </a:rPr>
              <a:t>increase the impact of </a:t>
            </a:r>
            <a:r>
              <a:rPr lang="en-US" sz="1370" spc="10" dirty="0" smtClean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70" spc="10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70" spc="10" dirty="0">
                <a:solidFill>
                  <a:srgbClr val="FFFFFF"/>
                </a:solidFill>
                <a:latin typeface="Arial"/>
                <a:cs typeface="Arial"/>
              </a:rPr>
              <a:t>work.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335902" y="4825365"/>
            <a:ext cx="3048488" cy="3273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Use our work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and tell us about it.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335902" y="5483982"/>
            <a:ext cx="3690701" cy="4594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30" b="1" spc="10" dirty="0">
                <a:solidFill>
                  <a:srgbClr val="FFFFFF"/>
                </a:solidFill>
                <a:latin typeface="Arial"/>
                <a:cs typeface="Arial"/>
              </a:rPr>
              <a:t>Check out the Impact Report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335902" y="6124073"/>
            <a:ext cx="3937000" cy="12700"/>
          </a:xfrm>
          <a:custGeom>
            <a:avLst/>
            <a:gdLst/>
            <a:ahLst/>
            <a:cxnLst/>
            <a:rect l="l" t="t" r="r" b="b"/>
            <a:pathLst>
              <a:path w="3937000" h="12700">
                <a:moveTo>
                  <a:pt x="0" y="0"/>
                </a:moveTo>
                <a:lnTo>
                  <a:pt x="1312333" y="0"/>
                </a:lnTo>
                <a:lnTo>
                  <a:pt x="2624666" y="0"/>
                </a:lnTo>
                <a:lnTo>
                  <a:pt x="3937000" y="0"/>
                </a:lnTo>
                <a:lnTo>
                  <a:pt x="3937000" y="12700"/>
                </a:lnTo>
                <a:lnTo>
                  <a:pt x="2624666" y="12700"/>
                </a:lnTo>
                <a:lnTo>
                  <a:pt x="1312333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ext 1"/>
          <p:cNvSpPr txBox="1"/>
          <p:nvPr/>
        </p:nvSpPr>
        <p:spPr>
          <a:xfrm>
            <a:off x="335902" y="5901367"/>
            <a:ext cx="3976310" cy="321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49" spc="10" dirty="0">
                <a:solidFill>
                  <a:srgbClr val="FFFFFF"/>
                </a:solidFill>
                <a:latin typeface="Calibri"/>
                <a:cs typeface="Calibri"/>
              </a:rPr>
              <a:t>https://ctid.mitre-engenuity.org/impact-report/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175404" y="4392549"/>
            <a:ext cx="5726706" cy="3273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770" b="1" spc="10" dirty="0">
                <a:solidFill>
                  <a:srgbClr val="FFFFFF"/>
                </a:solidFill>
                <a:latin typeface="Arial"/>
                <a:cs typeface="Arial"/>
              </a:rPr>
              <a:t>Share your ideas </a:t>
            </a:r>
            <a:r>
              <a:rPr sz="1370" spc="10" dirty="0">
                <a:solidFill>
                  <a:srgbClr val="FFFFFF"/>
                </a:solidFill>
                <a:latin typeface="Arial"/>
                <a:cs typeface="Arial"/>
              </a:rPr>
              <a:t>and they may become part of the R&amp;D program.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175404" y="4825365"/>
            <a:ext cx="4513509" cy="3273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800" b="1" spc="10" dirty="0">
                <a:solidFill>
                  <a:srgbClr val="FFFFFF"/>
                </a:solidFill>
                <a:latin typeface="Arial"/>
                <a:cs typeface="Arial"/>
              </a:rPr>
              <a:t>Advance the research program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by joining us.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175404" y="5432166"/>
            <a:ext cx="2049781" cy="459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30" b="1" spc="10" dirty="0">
                <a:solidFill>
                  <a:srgbClr val="FFFFFF"/>
                </a:solidFill>
                <a:latin typeface="Arial"/>
                <a:cs typeface="Arial"/>
              </a:rPr>
              <a:t>Follow our R&amp;D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6175404" y="5837360"/>
            <a:ext cx="674807" cy="321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https://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175404" y="6060572"/>
            <a:ext cx="3543299" cy="12700"/>
          </a:xfrm>
          <a:custGeom>
            <a:avLst/>
            <a:gdLst/>
            <a:ahLst/>
            <a:cxnLst/>
            <a:rect l="l" t="t" r="r" b="b"/>
            <a:pathLst>
              <a:path w="3543299" h="12700">
                <a:moveTo>
                  <a:pt x="0" y="0"/>
                </a:moveTo>
                <a:lnTo>
                  <a:pt x="1181100" y="0"/>
                </a:lnTo>
                <a:lnTo>
                  <a:pt x="2362200" y="0"/>
                </a:lnTo>
                <a:lnTo>
                  <a:pt x="3543299" y="0"/>
                </a:lnTo>
                <a:lnTo>
                  <a:pt x="3543299" y="12700"/>
                </a:lnTo>
                <a:lnTo>
                  <a:pt x="2362200" y="12700"/>
                </a:lnTo>
                <a:lnTo>
                  <a:pt x="1181100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6804118" y="5837360"/>
            <a:ext cx="2958115" cy="32133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ctid.mitre-engenuity.org/our-work/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2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96" y="914170"/>
            <a:ext cx="2781379" cy="2876726"/>
          </a:xfrm>
          <a:prstGeom prst="rect">
            <a:avLst/>
          </a:prstGeom>
        </p:spPr>
      </p:pic>
      <p:pic>
        <p:nvPicPr>
          <p:cNvPr id="103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4" y="983361"/>
            <a:ext cx="2731213" cy="316694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"/>
            <a:ext cx="12191998" cy="692658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66800" y="2362200"/>
            <a:ext cx="10461838" cy="92333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6000" b="1" spc="10" dirty="0">
                <a:solidFill>
                  <a:srgbClr val="FFFFFF"/>
                </a:solidFill>
                <a:latin typeface="Arial"/>
                <a:cs typeface="Arial"/>
              </a:rPr>
              <a:t>Thank </a:t>
            </a:r>
            <a:r>
              <a:rPr sz="6000" b="1" spc="10" dirty="0" smtClean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lang="en-US" sz="6000" b="1" spc="10" dirty="0" smtClean="0">
                <a:solidFill>
                  <a:srgbClr val="FFFFFF"/>
                </a:solidFill>
                <a:latin typeface="Arial"/>
                <a:cs typeface="Arial"/>
              </a:rPr>
              <a:t> for your attention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923289" y="4628896"/>
            <a:ext cx="2551110" cy="277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DCE0F6"/>
                </a:solidFill>
                <a:latin typeface="Arial"/>
                <a:cs typeface="Arial"/>
              </a:rPr>
              <a:t>jbaker@mitre-engenuity.org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23289" y="4973320"/>
            <a:ext cx="6882864" cy="277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40" spc="10" dirty="0">
                <a:solidFill>
                  <a:srgbClr val="DCE0F6"/>
                </a:solidFill>
                <a:latin typeface="Arial"/>
                <a:cs typeface="Arial"/>
              </a:rPr>
              <a:t>https://mitre-engenuity.org/cybersecurity/center-for-threat-informed-defense/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4653280" y="4630667"/>
            <a:ext cx="2633734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sz="1600" spc="10" dirty="0">
                <a:solidFill>
                  <a:srgbClr val="DCE0F6"/>
                </a:solidFill>
                <a:latin typeface="Arial"/>
                <a:cs typeface="Arial"/>
              </a:rPr>
              <a:t>p</a:t>
            </a:r>
            <a:r>
              <a:rPr lang="en-US" sz="1600" spc="10" dirty="0" smtClean="0">
                <a:solidFill>
                  <a:srgbClr val="DCE0F6"/>
                </a:solidFill>
                <a:latin typeface="Arial"/>
                <a:cs typeface="Arial"/>
              </a:rPr>
              <a:t>rashant_iiitmg</a:t>
            </a:r>
            <a:r>
              <a:rPr sz="1600" spc="10" dirty="0">
                <a:solidFill>
                  <a:srgbClr val="DCE0F6"/>
                </a:solidFill>
                <a:latin typeface="Arial"/>
                <a:cs typeface="Arial"/>
              </a:rPr>
              <a:t>@</a:t>
            </a:r>
            <a:r>
              <a:rPr lang="en-US" sz="1600" spc="10" dirty="0">
                <a:solidFill>
                  <a:srgbClr val="DCE0F6"/>
                </a:solidFill>
                <a:latin typeface="Arial"/>
                <a:cs typeface="Arial"/>
              </a:rPr>
              <a:t>yahoo.com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1918811" y="597662"/>
            <a:ext cx="8415754" cy="800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301F64"/>
                </a:solidFill>
                <a:latin typeface="Arial"/>
                <a:cs typeface="Arial"/>
              </a:rPr>
              <a:t>Threat-Informed Defense Cycle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89550" y="1630136"/>
            <a:ext cx="1612900" cy="1412784"/>
          </a:xfrm>
          <a:custGeom>
            <a:avLst/>
            <a:gdLst/>
            <a:ahLst/>
            <a:cxnLst/>
            <a:rect l="l" t="t" r="r" b="b"/>
            <a:pathLst>
              <a:path w="1612900" h="1412784">
                <a:moveTo>
                  <a:pt x="25400" y="25400"/>
                </a:moveTo>
                <a:lnTo>
                  <a:pt x="1587500" y="25400"/>
                </a:lnTo>
                <a:lnTo>
                  <a:pt x="1587500" y="1387384"/>
                </a:lnTo>
                <a:lnTo>
                  <a:pt x="25400" y="1387384"/>
                </a:lnTo>
                <a:close/>
              </a:path>
            </a:pathLst>
          </a:custGeom>
          <a:ln w="50800">
            <a:solidFill>
              <a:srgbClr val="301F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5450745" y="1632676"/>
            <a:ext cx="1191673" cy="107721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206310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Consume</a:t>
            </a:r>
            <a:endParaRPr sz="1400" dirty="0">
              <a:latin typeface="Arial"/>
              <a:cs typeface="Arial"/>
            </a:endParaRPr>
          </a:p>
          <a:p>
            <a:pPr marL="37210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Cyber Threat</a:t>
            </a:r>
            <a:endParaRPr sz="1400" dirty="0">
              <a:latin typeface="Arial"/>
              <a:cs typeface="Arial"/>
            </a:endParaRPr>
          </a:p>
          <a:p>
            <a:pPr marL="283400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Intel on  </a:t>
            </a:r>
            <a:endParaRPr sz="14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adversaries &amp;</a:t>
            </a:r>
            <a:endParaRPr sz="1400" dirty="0">
              <a:latin typeface="Arial"/>
              <a:cs typeface="Arial"/>
            </a:endParaRPr>
          </a:p>
          <a:p>
            <a:pPr marL="426021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TTPs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13700" y="2992120"/>
            <a:ext cx="1612900" cy="1239520"/>
          </a:xfrm>
          <a:custGeom>
            <a:avLst/>
            <a:gdLst/>
            <a:ahLst/>
            <a:cxnLst/>
            <a:rect l="l" t="t" r="r" b="b"/>
            <a:pathLst>
              <a:path w="1612900" h="1239520">
                <a:moveTo>
                  <a:pt x="25400" y="25400"/>
                </a:moveTo>
                <a:lnTo>
                  <a:pt x="1587500" y="25400"/>
                </a:lnTo>
                <a:lnTo>
                  <a:pt x="1587500" y="1214120"/>
                </a:lnTo>
                <a:lnTo>
                  <a:pt x="25400" y="1214120"/>
                </a:lnTo>
                <a:close/>
              </a:path>
            </a:pathLst>
          </a:custGeom>
          <a:ln w="50800">
            <a:solidFill>
              <a:srgbClr val="301F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text 1"/>
          <p:cNvSpPr txBox="1"/>
          <p:nvPr/>
        </p:nvSpPr>
        <p:spPr>
          <a:xfrm>
            <a:off x="8237440" y="3184108"/>
            <a:ext cx="1127873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81801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Evaluate</a:t>
            </a:r>
            <a:endParaRPr sz="1400" dirty="0">
              <a:latin typeface="Arial"/>
              <a:cs typeface="Arial"/>
            </a:endParaRPr>
          </a:p>
          <a:p>
            <a:pPr marL="164847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defenses</a:t>
            </a:r>
            <a:endParaRPr sz="14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against TTPs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89550" y="4553191"/>
            <a:ext cx="1612900" cy="1239520"/>
          </a:xfrm>
          <a:custGeom>
            <a:avLst/>
            <a:gdLst/>
            <a:ahLst/>
            <a:cxnLst/>
            <a:rect l="l" t="t" r="r" b="b"/>
            <a:pathLst>
              <a:path w="1612900" h="1239520">
                <a:moveTo>
                  <a:pt x="25400" y="25400"/>
                </a:moveTo>
                <a:lnTo>
                  <a:pt x="1587500" y="25400"/>
                </a:lnTo>
                <a:lnTo>
                  <a:pt x="1587500" y="1214120"/>
                </a:lnTo>
                <a:lnTo>
                  <a:pt x="25400" y="1214120"/>
                </a:lnTo>
                <a:close/>
              </a:path>
            </a:pathLst>
          </a:custGeom>
          <a:ln w="50800">
            <a:solidFill>
              <a:srgbClr val="301F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text 1"/>
          <p:cNvSpPr txBox="1"/>
          <p:nvPr/>
        </p:nvSpPr>
        <p:spPr>
          <a:xfrm>
            <a:off x="5503830" y="4607524"/>
            <a:ext cx="1028487" cy="86177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Implement</a:t>
            </a:r>
            <a:endParaRPr sz="1400" dirty="0">
              <a:latin typeface="Arial"/>
              <a:cs typeface="Arial"/>
            </a:endParaRPr>
          </a:p>
          <a:p>
            <a:pPr marL="343598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TTP</a:t>
            </a:r>
            <a:endParaRPr sz="1400" dirty="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prevention /</a:t>
            </a:r>
            <a:endParaRPr sz="1400" dirty="0">
              <a:latin typeface="Arial"/>
              <a:cs typeface="Arial"/>
            </a:endParaRPr>
          </a:p>
          <a:p>
            <a:pPr marL="141922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detection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8"/>
          <p:cNvSpPr/>
          <p:nvPr/>
        </p:nvSpPr>
        <p:spPr>
          <a:xfrm>
            <a:off x="2832100" y="2992120"/>
            <a:ext cx="1612900" cy="1239520"/>
          </a:xfrm>
          <a:custGeom>
            <a:avLst/>
            <a:gdLst/>
            <a:ahLst/>
            <a:cxnLst/>
            <a:rect l="l" t="t" r="r" b="b"/>
            <a:pathLst>
              <a:path w="1612900" h="1239520">
                <a:moveTo>
                  <a:pt x="25400" y="25400"/>
                </a:moveTo>
                <a:lnTo>
                  <a:pt x="1587500" y="25400"/>
                </a:lnTo>
                <a:lnTo>
                  <a:pt x="1587500" y="1214120"/>
                </a:lnTo>
                <a:lnTo>
                  <a:pt x="25400" y="1214120"/>
                </a:lnTo>
                <a:close/>
              </a:path>
            </a:pathLst>
          </a:custGeom>
          <a:ln w="50800">
            <a:solidFill>
              <a:srgbClr val="301F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3005042" y="3184108"/>
            <a:ext cx="1200008" cy="6463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Emulate TTPs</a:t>
            </a:r>
            <a:endParaRPr sz="1400" dirty="0">
              <a:latin typeface="Arial"/>
              <a:cs typeface="Arial"/>
            </a:endParaRPr>
          </a:p>
          <a:p>
            <a:pPr marL="131572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to validate</a:t>
            </a:r>
            <a:endParaRPr sz="1400" dirty="0">
              <a:latin typeface="Arial"/>
              <a:cs typeface="Arial"/>
            </a:endParaRPr>
          </a:p>
          <a:p>
            <a:pPr marL="215646">
              <a:lnSpc>
                <a:spcPct val="100000"/>
              </a:lnSpc>
            </a:pPr>
            <a:r>
              <a:rPr sz="1400" b="1" spc="10" dirty="0">
                <a:solidFill>
                  <a:srgbClr val="333F50"/>
                </a:solidFill>
                <a:latin typeface="Arial"/>
                <a:cs typeface="Arial"/>
              </a:rPr>
              <a:t>defenses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9"/>
          <p:cNvSpPr/>
          <p:nvPr/>
        </p:nvSpPr>
        <p:spPr>
          <a:xfrm>
            <a:off x="7263932" y="2208625"/>
            <a:ext cx="827169" cy="479452"/>
          </a:xfrm>
          <a:custGeom>
            <a:avLst/>
            <a:gdLst/>
            <a:ahLst/>
            <a:cxnLst/>
            <a:rect l="l" t="t" r="r" b="b"/>
            <a:pathLst>
              <a:path w="827169" h="479452">
                <a:moveTo>
                  <a:pt x="1106" y="0"/>
                </a:moveTo>
                <a:lnTo>
                  <a:pt x="44199" y="577"/>
                </a:lnTo>
                <a:lnTo>
                  <a:pt x="87566" y="2325"/>
                </a:lnTo>
                <a:lnTo>
                  <a:pt x="171600" y="9123"/>
                </a:lnTo>
                <a:lnTo>
                  <a:pt x="253086" y="20230"/>
                </a:lnTo>
                <a:lnTo>
                  <a:pt x="331354" y="35415"/>
                </a:lnTo>
                <a:lnTo>
                  <a:pt x="406010" y="54479"/>
                </a:lnTo>
                <a:lnTo>
                  <a:pt x="476336" y="77127"/>
                </a:lnTo>
                <a:lnTo>
                  <a:pt x="510350" y="89949"/>
                </a:lnTo>
                <a:lnTo>
                  <a:pt x="542910" y="103513"/>
                </a:lnTo>
                <a:lnTo>
                  <a:pt x="574278" y="117916"/>
                </a:lnTo>
                <a:lnTo>
                  <a:pt x="604404" y="133142"/>
                </a:lnTo>
                <a:lnTo>
                  <a:pt x="633239" y="149174"/>
                </a:lnTo>
                <a:lnTo>
                  <a:pt x="660734" y="165999"/>
                </a:lnTo>
                <a:lnTo>
                  <a:pt x="686838" y="183608"/>
                </a:lnTo>
                <a:lnTo>
                  <a:pt x="711496" y="201990"/>
                </a:lnTo>
                <a:lnTo>
                  <a:pt x="739282" y="224964"/>
                </a:lnTo>
                <a:lnTo>
                  <a:pt x="768839" y="274438"/>
                </a:lnTo>
                <a:lnTo>
                  <a:pt x="697973" y="316776"/>
                </a:lnTo>
                <a:lnTo>
                  <a:pt x="672064" y="273408"/>
                </a:lnTo>
                <a:lnTo>
                  <a:pt x="681195" y="284049"/>
                </a:lnTo>
                <a:lnTo>
                  <a:pt x="659694" y="266271"/>
                </a:lnTo>
                <a:lnTo>
                  <a:pt x="661327" y="267553"/>
                </a:lnTo>
                <a:lnTo>
                  <a:pt x="638281" y="250374"/>
                </a:lnTo>
                <a:lnTo>
                  <a:pt x="639868" y="251499"/>
                </a:lnTo>
                <a:lnTo>
                  <a:pt x="615328" y="234946"/>
                </a:lnTo>
                <a:lnTo>
                  <a:pt x="616866" y="235934"/>
                </a:lnTo>
                <a:lnTo>
                  <a:pt x="590884" y="220035"/>
                </a:lnTo>
                <a:lnTo>
                  <a:pt x="592372" y="220904"/>
                </a:lnTo>
                <a:lnTo>
                  <a:pt x="565002" y="205686"/>
                </a:lnTo>
                <a:lnTo>
                  <a:pt x="566441" y="206449"/>
                </a:lnTo>
                <a:lnTo>
                  <a:pt x="537733" y="191940"/>
                </a:lnTo>
                <a:lnTo>
                  <a:pt x="539127" y="192612"/>
                </a:lnTo>
                <a:lnTo>
                  <a:pt x="509134" y="178840"/>
                </a:lnTo>
                <a:lnTo>
                  <a:pt x="510485" y="179432"/>
                </a:lnTo>
                <a:lnTo>
                  <a:pt x="479259" y="166423"/>
                </a:lnTo>
                <a:lnTo>
                  <a:pt x="480571" y="166944"/>
                </a:lnTo>
                <a:lnTo>
                  <a:pt x="448163" y="154728"/>
                </a:lnTo>
                <a:lnTo>
                  <a:pt x="450069" y="155393"/>
                </a:lnTo>
                <a:lnTo>
                  <a:pt x="381915" y="133445"/>
                </a:lnTo>
                <a:lnTo>
                  <a:pt x="384354" y="134149"/>
                </a:lnTo>
                <a:lnTo>
                  <a:pt x="312097" y="115697"/>
                </a:lnTo>
                <a:lnTo>
                  <a:pt x="314447" y="116224"/>
                </a:lnTo>
                <a:lnTo>
                  <a:pt x="238501" y="101490"/>
                </a:lnTo>
                <a:lnTo>
                  <a:pt x="240789" y="101868"/>
                </a:lnTo>
                <a:lnTo>
                  <a:pt x="161571" y="91070"/>
                </a:lnTo>
                <a:lnTo>
                  <a:pt x="163817" y="91313"/>
                </a:lnTo>
                <a:lnTo>
                  <a:pt x="81741" y="84674"/>
                </a:lnTo>
                <a:lnTo>
                  <a:pt x="83408" y="84775"/>
                </a:lnTo>
                <a:lnTo>
                  <a:pt x="41428" y="83082"/>
                </a:lnTo>
                <a:lnTo>
                  <a:pt x="42538" y="83113"/>
                </a:lnTo>
                <a:lnTo>
                  <a:pt x="0" y="82542"/>
                </a:lnTo>
                <a:close/>
                <a:moveTo>
                  <a:pt x="824962" y="202580"/>
                </a:moveTo>
                <a:lnTo>
                  <a:pt x="827169" y="479453"/>
                </a:lnTo>
                <a:lnTo>
                  <a:pt x="604346" y="315096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83541" y="4745564"/>
            <a:ext cx="829399" cy="653166"/>
          </a:xfrm>
          <a:custGeom>
            <a:avLst/>
            <a:gdLst/>
            <a:ahLst/>
            <a:cxnLst/>
            <a:rect l="l" t="t" r="r" b="b"/>
            <a:pathLst>
              <a:path w="829399" h="653166">
                <a:moveTo>
                  <a:pt x="829399" y="42402"/>
                </a:moveTo>
                <a:lnTo>
                  <a:pt x="807263" y="79378"/>
                </a:lnTo>
                <a:lnTo>
                  <a:pt x="783976" y="116005"/>
                </a:lnTo>
                <a:lnTo>
                  <a:pt x="735904" y="185265"/>
                </a:lnTo>
                <a:lnTo>
                  <a:pt x="685385" y="250159"/>
                </a:lnTo>
                <a:lnTo>
                  <a:pt x="632955" y="310221"/>
                </a:lnTo>
                <a:lnTo>
                  <a:pt x="578984" y="365213"/>
                </a:lnTo>
                <a:lnTo>
                  <a:pt x="524088" y="414660"/>
                </a:lnTo>
                <a:lnTo>
                  <a:pt x="495921" y="437639"/>
                </a:lnTo>
                <a:lnTo>
                  <a:pt x="467843" y="458987"/>
                </a:lnTo>
                <a:lnTo>
                  <a:pt x="439638" y="478882"/>
                </a:lnTo>
                <a:lnTo>
                  <a:pt x="411344" y="497290"/>
                </a:lnTo>
                <a:lnTo>
                  <a:pt x="383000" y="514178"/>
                </a:lnTo>
                <a:lnTo>
                  <a:pt x="354645" y="529508"/>
                </a:lnTo>
                <a:lnTo>
                  <a:pt x="326311" y="543242"/>
                </a:lnTo>
                <a:lnTo>
                  <a:pt x="298032" y="555337"/>
                </a:lnTo>
                <a:lnTo>
                  <a:pt x="264214" y="567831"/>
                </a:lnTo>
                <a:lnTo>
                  <a:pt x="206586" y="568553"/>
                </a:lnTo>
                <a:lnTo>
                  <a:pt x="205554" y="486009"/>
                </a:lnTo>
                <a:lnTo>
                  <a:pt x="256067" y="485377"/>
                </a:lnTo>
                <a:lnTo>
                  <a:pt x="242281" y="487931"/>
                </a:lnTo>
                <a:lnTo>
                  <a:pt x="268451" y="478262"/>
                </a:lnTo>
                <a:lnTo>
                  <a:pt x="266521" y="479032"/>
                </a:lnTo>
                <a:lnTo>
                  <a:pt x="292950" y="467726"/>
                </a:lnTo>
                <a:lnTo>
                  <a:pt x="291179" y="468534"/>
                </a:lnTo>
                <a:lnTo>
                  <a:pt x="317816" y="455623"/>
                </a:lnTo>
                <a:lnTo>
                  <a:pt x="316189" y="456456"/>
                </a:lnTo>
                <a:lnTo>
                  <a:pt x="342985" y="441971"/>
                </a:lnTo>
                <a:lnTo>
                  <a:pt x="341486" y="442820"/>
                </a:lnTo>
                <a:lnTo>
                  <a:pt x="368390" y="426791"/>
                </a:lnTo>
                <a:lnTo>
                  <a:pt x="367007" y="427653"/>
                </a:lnTo>
                <a:lnTo>
                  <a:pt x="393968" y="410110"/>
                </a:lnTo>
                <a:lnTo>
                  <a:pt x="392688" y="410979"/>
                </a:lnTo>
                <a:lnTo>
                  <a:pt x="419658" y="391955"/>
                </a:lnTo>
                <a:lnTo>
                  <a:pt x="418468" y="392827"/>
                </a:lnTo>
                <a:lnTo>
                  <a:pt x="445396" y="372353"/>
                </a:lnTo>
                <a:lnTo>
                  <a:pt x="444287" y="373227"/>
                </a:lnTo>
                <a:lnTo>
                  <a:pt x="471123" y="351333"/>
                </a:lnTo>
                <a:lnTo>
                  <a:pt x="469590" y="352648"/>
                </a:lnTo>
                <a:lnTo>
                  <a:pt x="522792" y="304727"/>
                </a:lnTo>
                <a:lnTo>
                  <a:pt x="520958" y="306484"/>
                </a:lnTo>
                <a:lnTo>
                  <a:pt x="573195" y="253259"/>
                </a:lnTo>
                <a:lnTo>
                  <a:pt x="571558" y="255027"/>
                </a:lnTo>
                <a:lnTo>
                  <a:pt x="622434" y="196746"/>
                </a:lnTo>
                <a:lnTo>
                  <a:pt x="620959" y="198534"/>
                </a:lnTo>
                <a:lnTo>
                  <a:pt x="670072" y="135447"/>
                </a:lnTo>
                <a:lnTo>
                  <a:pt x="668734" y="137267"/>
                </a:lnTo>
                <a:lnTo>
                  <a:pt x="715686" y="69622"/>
                </a:lnTo>
                <a:lnTo>
                  <a:pt x="714761" y="71011"/>
                </a:lnTo>
                <a:lnTo>
                  <a:pt x="737303" y="35557"/>
                </a:lnTo>
                <a:lnTo>
                  <a:pt x="736720" y="36501"/>
                </a:lnTo>
                <a:lnTo>
                  <a:pt x="758571" y="0"/>
                </a:lnTo>
                <a:close/>
                <a:moveTo>
                  <a:pt x="240551" y="653166"/>
                </a:moveTo>
                <a:lnTo>
                  <a:pt x="0" y="516059"/>
                </a:lnTo>
                <a:lnTo>
                  <a:pt x="254016" y="405883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05601" y="4463798"/>
            <a:ext cx="649723" cy="832516"/>
          </a:xfrm>
          <a:custGeom>
            <a:avLst/>
            <a:gdLst/>
            <a:ahLst/>
            <a:cxnLst/>
            <a:rect l="l" t="t" r="r" b="b"/>
            <a:pathLst>
              <a:path w="649723" h="832516">
                <a:moveTo>
                  <a:pt x="606855" y="832517"/>
                </a:moveTo>
                <a:lnTo>
                  <a:pt x="570024" y="810137"/>
                </a:lnTo>
                <a:lnTo>
                  <a:pt x="533552" y="786609"/>
                </a:lnTo>
                <a:lnTo>
                  <a:pt x="464613" y="738079"/>
                </a:lnTo>
                <a:lnTo>
                  <a:pt x="400054" y="687131"/>
                </a:lnTo>
                <a:lnTo>
                  <a:pt x="340341" y="634304"/>
                </a:lnTo>
                <a:lnTo>
                  <a:pt x="285707" y="579970"/>
                </a:lnTo>
                <a:lnTo>
                  <a:pt x="236625" y="524749"/>
                </a:lnTo>
                <a:lnTo>
                  <a:pt x="213834" y="496429"/>
                </a:lnTo>
                <a:lnTo>
                  <a:pt x="192672" y="468211"/>
                </a:lnTo>
                <a:lnTo>
                  <a:pt x="172964" y="439874"/>
                </a:lnTo>
                <a:lnTo>
                  <a:pt x="154743" y="411460"/>
                </a:lnTo>
                <a:lnTo>
                  <a:pt x="138043" y="383006"/>
                </a:lnTo>
                <a:lnTo>
                  <a:pt x="122902" y="354549"/>
                </a:lnTo>
                <a:lnTo>
                  <a:pt x="109356" y="326124"/>
                </a:lnTo>
                <a:lnTo>
                  <a:pt x="97447" y="297766"/>
                </a:lnTo>
                <a:lnTo>
                  <a:pt x="85178" y="263866"/>
                </a:lnTo>
                <a:lnTo>
                  <a:pt x="84837" y="206234"/>
                </a:lnTo>
                <a:lnTo>
                  <a:pt x="167386" y="205748"/>
                </a:lnTo>
                <a:lnTo>
                  <a:pt x="167684" y="256265"/>
                </a:lnTo>
                <a:lnTo>
                  <a:pt x="165222" y="242462"/>
                </a:lnTo>
                <a:lnTo>
                  <a:pt x="174717" y="268696"/>
                </a:lnTo>
                <a:lnTo>
                  <a:pt x="173960" y="266761"/>
                </a:lnTo>
                <a:lnTo>
                  <a:pt x="185090" y="293264"/>
                </a:lnTo>
                <a:lnTo>
                  <a:pt x="184295" y="291488"/>
                </a:lnTo>
                <a:lnTo>
                  <a:pt x="197029" y="318210"/>
                </a:lnTo>
                <a:lnTo>
                  <a:pt x="196206" y="316578"/>
                </a:lnTo>
                <a:lnTo>
                  <a:pt x="210514" y="343468"/>
                </a:lnTo>
                <a:lnTo>
                  <a:pt x="209673" y="341966"/>
                </a:lnTo>
                <a:lnTo>
                  <a:pt x="225525" y="368973"/>
                </a:lnTo>
                <a:lnTo>
                  <a:pt x="224673" y="367585"/>
                </a:lnTo>
                <a:lnTo>
                  <a:pt x="242035" y="394662"/>
                </a:lnTo>
                <a:lnTo>
                  <a:pt x="241176" y="393375"/>
                </a:lnTo>
                <a:lnTo>
                  <a:pt x="260021" y="420471"/>
                </a:lnTo>
                <a:lnTo>
                  <a:pt x="259156" y="419274"/>
                </a:lnTo>
                <a:lnTo>
                  <a:pt x="279452" y="446338"/>
                </a:lnTo>
                <a:lnTo>
                  <a:pt x="278586" y="445223"/>
                </a:lnTo>
                <a:lnTo>
                  <a:pt x="300300" y="472204"/>
                </a:lnTo>
                <a:lnTo>
                  <a:pt x="298996" y="470662"/>
                </a:lnTo>
                <a:lnTo>
                  <a:pt x="346564" y="524180"/>
                </a:lnTo>
                <a:lnTo>
                  <a:pt x="344819" y="522335"/>
                </a:lnTo>
                <a:lnTo>
                  <a:pt x="397698" y="574923"/>
                </a:lnTo>
                <a:lnTo>
                  <a:pt x="395940" y="573275"/>
                </a:lnTo>
                <a:lnTo>
                  <a:pt x="453883" y="624534"/>
                </a:lnTo>
                <a:lnTo>
                  <a:pt x="452105" y="623048"/>
                </a:lnTo>
                <a:lnTo>
                  <a:pt x="514866" y="672577"/>
                </a:lnTo>
                <a:lnTo>
                  <a:pt x="513055" y="671227"/>
                </a:lnTo>
                <a:lnTo>
                  <a:pt x="580388" y="718626"/>
                </a:lnTo>
                <a:lnTo>
                  <a:pt x="579005" y="717693"/>
                </a:lnTo>
                <a:lnTo>
                  <a:pt x="614308" y="740467"/>
                </a:lnTo>
                <a:lnTo>
                  <a:pt x="613368" y="739880"/>
                </a:lnTo>
                <a:lnTo>
                  <a:pt x="649723" y="761971"/>
                </a:lnTo>
                <a:close/>
                <a:moveTo>
                  <a:pt x="0" y="239638"/>
                </a:moveTo>
                <a:lnTo>
                  <a:pt x="138698" y="0"/>
                </a:lnTo>
                <a:lnTo>
                  <a:pt x="247189" y="254741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1101" y="2125516"/>
            <a:ext cx="827826" cy="654878"/>
          </a:xfrm>
          <a:custGeom>
            <a:avLst/>
            <a:gdLst/>
            <a:ahLst/>
            <a:cxnLst/>
            <a:rect l="l" t="t" r="r" b="b"/>
            <a:pathLst>
              <a:path w="827826" h="654878">
                <a:moveTo>
                  <a:pt x="0" y="612711"/>
                </a:moveTo>
                <a:lnTo>
                  <a:pt x="22014" y="575662"/>
                </a:lnTo>
                <a:lnTo>
                  <a:pt x="45179" y="538957"/>
                </a:lnTo>
                <a:lnTo>
                  <a:pt x="93021" y="469540"/>
                </a:lnTo>
                <a:lnTo>
                  <a:pt x="143326" y="404479"/>
                </a:lnTo>
                <a:lnTo>
                  <a:pt x="195556" y="344244"/>
                </a:lnTo>
                <a:lnTo>
                  <a:pt x="249346" y="289072"/>
                </a:lnTo>
                <a:lnTo>
                  <a:pt x="304078" y="239445"/>
                </a:lnTo>
                <a:lnTo>
                  <a:pt x="332169" y="216373"/>
                </a:lnTo>
                <a:lnTo>
                  <a:pt x="360176" y="194932"/>
                </a:lnTo>
                <a:lnTo>
                  <a:pt x="388315" y="174944"/>
                </a:lnTo>
                <a:lnTo>
                  <a:pt x="416548" y="156441"/>
                </a:lnTo>
                <a:lnTo>
                  <a:pt x="444834" y="139460"/>
                </a:lnTo>
                <a:lnTo>
                  <a:pt x="473140" y="124036"/>
                </a:lnTo>
                <a:lnTo>
                  <a:pt x="501429" y="110210"/>
                </a:lnTo>
                <a:lnTo>
                  <a:pt x="529666" y="98019"/>
                </a:lnTo>
                <a:lnTo>
                  <a:pt x="563443" y="85414"/>
                </a:lnTo>
                <a:lnTo>
                  <a:pt x="621069" y="84502"/>
                </a:lnTo>
                <a:lnTo>
                  <a:pt x="622375" y="167042"/>
                </a:lnTo>
                <a:lnTo>
                  <a:pt x="571864" y="167841"/>
                </a:lnTo>
                <a:lnTo>
                  <a:pt x="585642" y="165241"/>
                </a:lnTo>
                <a:lnTo>
                  <a:pt x="559503" y="174996"/>
                </a:lnTo>
                <a:lnTo>
                  <a:pt x="561430" y="174221"/>
                </a:lnTo>
                <a:lnTo>
                  <a:pt x="535039" y="185613"/>
                </a:lnTo>
                <a:lnTo>
                  <a:pt x="536806" y="184800"/>
                </a:lnTo>
                <a:lnTo>
                  <a:pt x="510213" y="197800"/>
                </a:lnTo>
                <a:lnTo>
                  <a:pt x="511836" y="196961"/>
                </a:lnTo>
                <a:lnTo>
                  <a:pt x="485090" y="211535"/>
                </a:lnTo>
                <a:lnTo>
                  <a:pt x="486584" y="210679"/>
                </a:lnTo>
                <a:lnTo>
                  <a:pt x="459734" y="226798"/>
                </a:lnTo>
                <a:lnTo>
                  <a:pt x="461114" y="225932"/>
                </a:lnTo>
                <a:lnTo>
                  <a:pt x="434212" y="243563"/>
                </a:lnTo>
                <a:lnTo>
                  <a:pt x="435490" y="242691"/>
                </a:lnTo>
                <a:lnTo>
                  <a:pt x="408584" y="261804"/>
                </a:lnTo>
                <a:lnTo>
                  <a:pt x="409771" y="260928"/>
                </a:lnTo>
                <a:lnTo>
                  <a:pt x="382909" y="281491"/>
                </a:lnTo>
                <a:lnTo>
                  <a:pt x="384016" y="280613"/>
                </a:lnTo>
                <a:lnTo>
                  <a:pt x="357251" y="302596"/>
                </a:lnTo>
                <a:lnTo>
                  <a:pt x="358780" y="301276"/>
                </a:lnTo>
                <a:lnTo>
                  <a:pt x="305738" y="349372"/>
                </a:lnTo>
                <a:lnTo>
                  <a:pt x="307566" y="347610"/>
                </a:lnTo>
                <a:lnTo>
                  <a:pt x="255505" y="401008"/>
                </a:lnTo>
                <a:lnTo>
                  <a:pt x="257136" y="399234"/>
                </a:lnTo>
                <a:lnTo>
                  <a:pt x="206454" y="457683"/>
                </a:lnTo>
                <a:lnTo>
                  <a:pt x="207924" y="455890"/>
                </a:lnTo>
                <a:lnTo>
                  <a:pt x="159020" y="519139"/>
                </a:lnTo>
                <a:lnTo>
                  <a:pt x="160352" y="517315"/>
                </a:lnTo>
                <a:lnTo>
                  <a:pt x="113624" y="585116"/>
                </a:lnTo>
                <a:lnTo>
                  <a:pt x="114543" y="583723"/>
                </a:lnTo>
                <a:lnTo>
                  <a:pt x="92120" y="619252"/>
                </a:lnTo>
                <a:lnTo>
                  <a:pt x="92699" y="618306"/>
                </a:lnTo>
                <a:lnTo>
                  <a:pt x="70969" y="654878"/>
                </a:lnTo>
                <a:close/>
                <a:moveTo>
                  <a:pt x="586824" y="0"/>
                </a:moveTo>
                <a:lnTo>
                  <a:pt x="827827" y="136310"/>
                </a:lnTo>
                <a:lnTo>
                  <a:pt x="574178" y="247328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53" y="3517311"/>
            <a:ext cx="1871342" cy="3855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6135" y="2178514"/>
            <a:ext cx="2134181" cy="2913637"/>
          </a:xfrm>
          <a:custGeom>
            <a:avLst/>
            <a:gdLst/>
            <a:ahLst/>
            <a:cxnLst/>
            <a:rect l="l" t="t" r="r" b="b"/>
            <a:pathLst>
              <a:path w="2134181" h="2913637">
                <a:moveTo>
                  <a:pt x="0" y="0"/>
                </a:moveTo>
                <a:lnTo>
                  <a:pt x="2134181" y="0"/>
                </a:lnTo>
                <a:lnTo>
                  <a:pt x="2134181" y="2913637"/>
                </a:lnTo>
                <a:lnTo>
                  <a:pt x="0" y="2913637"/>
                </a:lnTo>
                <a:close/>
              </a:path>
            </a:pathLst>
          </a:custGeom>
          <a:solidFill>
            <a:srgbClr val="6141C5">
              <a:alpha val="40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22960" y="2175339"/>
            <a:ext cx="2140532" cy="2919986"/>
          </a:xfrm>
          <a:custGeom>
            <a:avLst/>
            <a:gdLst/>
            <a:ahLst/>
            <a:cxnLst/>
            <a:rect l="l" t="t" r="r" b="b"/>
            <a:pathLst>
              <a:path w="2140532" h="2919986">
                <a:moveTo>
                  <a:pt x="3175" y="3175"/>
                </a:moveTo>
                <a:lnTo>
                  <a:pt x="2137357" y="3175"/>
                </a:lnTo>
                <a:lnTo>
                  <a:pt x="2137357" y="2916812"/>
                </a:lnTo>
                <a:lnTo>
                  <a:pt x="3175" y="291681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2292096"/>
            <a:ext cx="1923288" cy="163677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926493" y="2288518"/>
            <a:ext cx="1933464" cy="1644722"/>
          </a:xfrm>
          <a:custGeom>
            <a:avLst/>
            <a:gdLst/>
            <a:ahLst/>
            <a:cxnLst/>
            <a:rect l="l" t="t" r="r" b="b"/>
            <a:pathLst>
              <a:path w="1933464" h="1644722">
                <a:moveTo>
                  <a:pt x="6350" y="6350"/>
                </a:moveTo>
                <a:lnTo>
                  <a:pt x="1927115" y="6350"/>
                </a:lnTo>
                <a:lnTo>
                  <a:pt x="1927115" y="1638372"/>
                </a:lnTo>
                <a:lnTo>
                  <a:pt x="6350" y="1638372"/>
                </a:lnTo>
                <a:close/>
              </a:path>
            </a:pathLst>
          </a:custGeom>
          <a:ln w="12700">
            <a:solidFill>
              <a:srgbClr val="6141C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1220951" y="4013200"/>
            <a:ext cx="1401002" cy="277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a lens, through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221078" y="4226560"/>
            <a:ext cx="1400718" cy="277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which, you can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58848" y="4430776"/>
            <a:ext cx="1525300" cy="277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understand your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102650" y="4647184"/>
            <a:ext cx="1638015" cy="2909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301F64"/>
                </a:solidFill>
                <a:latin typeface="Arial"/>
                <a:cs typeface="Arial"/>
              </a:rPr>
              <a:t>security posture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27982" y="2185708"/>
            <a:ext cx="2134183" cy="2899249"/>
          </a:xfrm>
          <a:custGeom>
            <a:avLst/>
            <a:gdLst/>
            <a:ahLst/>
            <a:cxnLst/>
            <a:rect l="l" t="t" r="r" b="b"/>
            <a:pathLst>
              <a:path w="2134183" h="2899249">
                <a:moveTo>
                  <a:pt x="0" y="0"/>
                </a:moveTo>
                <a:lnTo>
                  <a:pt x="2134183" y="0"/>
                </a:lnTo>
                <a:lnTo>
                  <a:pt x="2134183" y="2899249"/>
                </a:lnTo>
                <a:lnTo>
                  <a:pt x="0" y="2899249"/>
                </a:lnTo>
                <a:close/>
              </a:path>
            </a:pathLst>
          </a:custGeom>
          <a:solidFill>
            <a:srgbClr val="6141C5">
              <a:alpha val="40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24807" y="2182533"/>
            <a:ext cx="2140532" cy="2905599"/>
          </a:xfrm>
          <a:custGeom>
            <a:avLst/>
            <a:gdLst/>
            <a:ahLst/>
            <a:cxnLst/>
            <a:rect l="l" t="t" r="r" b="b"/>
            <a:pathLst>
              <a:path w="2140532" h="2905599">
                <a:moveTo>
                  <a:pt x="3175" y="3175"/>
                </a:moveTo>
                <a:lnTo>
                  <a:pt x="2137357" y="3175"/>
                </a:lnTo>
                <a:lnTo>
                  <a:pt x="2137357" y="2902424"/>
                </a:lnTo>
                <a:lnTo>
                  <a:pt x="3175" y="2902424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7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56" y="2292096"/>
            <a:ext cx="1926336" cy="1636776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3721139" y="2288518"/>
            <a:ext cx="1933464" cy="1644722"/>
          </a:xfrm>
          <a:custGeom>
            <a:avLst/>
            <a:gdLst/>
            <a:ahLst/>
            <a:cxnLst/>
            <a:rect l="l" t="t" r="r" b="b"/>
            <a:pathLst>
              <a:path w="1933464" h="1644722">
                <a:moveTo>
                  <a:pt x="6350" y="6350"/>
                </a:moveTo>
                <a:lnTo>
                  <a:pt x="1927114" y="6350"/>
                </a:lnTo>
                <a:lnTo>
                  <a:pt x="1927114" y="1638372"/>
                </a:lnTo>
                <a:lnTo>
                  <a:pt x="6350" y="1638372"/>
                </a:lnTo>
                <a:close/>
              </a:path>
            </a:pathLst>
          </a:custGeom>
          <a:ln w="12700">
            <a:solidFill>
              <a:srgbClr val="6141C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4073822" y="4013200"/>
            <a:ext cx="1299016" cy="277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a way to think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3836584" y="4226560"/>
            <a:ext cx="1773468" cy="277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about your security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3915642" y="4430776"/>
            <a:ext cx="1615505" cy="2909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301F64"/>
                </a:solidFill>
                <a:latin typeface="Arial"/>
                <a:cs typeface="Arial"/>
              </a:rPr>
              <a:t>architecture </a:t>
            </a: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text 1"/>
          <p:cNvSpPr txBox="1"/>
          <p:nvPr/>
        </p:nvSpPr>
        <p:spPr>
          <a:xfrm>
            <a:off x="4175675" y="4647184"/>
            <a:ext cx="1095024" cy="2909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301F64"/>
                </a:solidFill>
                <a:latin typeface="Arial"/>
                <a:cs typeface="Arial"/>
              </a:rPr>
              <a:t>operations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429832" y="2192901"/>
            <a:ext cx="2134181" cy="2884862"/>
          </a:xfrm>
          <a:custGeom>
            <a:avLst/>
            <a:gdLst/>
            <a:ahLst/>
            <a:cxnLst/>
            <a:rect l="l" t="t" r="r" b="b"/>
            <a:pathLst>
              <a:path w="2134181" h="2884862">
                <a:moveTo>
                  <a:pt x="0" y="0"/>
                </a:moveTo>
                <a:lnTo>
                  <a:pt x="2134182" y="0"/>
                </a:lnTo>
                <a:lnTo>
                  <a:pt x="2134182" y="2884862"/>
                </a:lnTo>
                <a:lnTo>
                  <a:pt x="0" y="2884862"/>
                </a:lnTo>
                <a:close/>
              </a:path>
            </a:pathLst>
          </a:custGeom>
          <a:solidFill>
            <a:srgbClr val="6141C5">
              <a:alpha val="40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26657" y="2189726"/>
            <a:ext cx="2140531" cy="2891212"/>
          </a:xfrm>
          <a:custGeom>
            <a:avLst/>
            <a:gdLst/>
            <a:ahLst/>
            <a:cxnLst/>
            <a:rect l="l" t="t" r="r" b="b"/>
            <a:pathLst>
              <a:path w="2140531" h="2891212">
                <a:moveTo>
                  <a:pt x="3175" y="3175"/>
                </a:moveTo>
                <a:lnTo>
                  <a:pt x="2137357" y="3175"/>
                </a:lnTo>
                <a:lnTo>
                  <a:pt x="2137357" y="2888037"/>
                </a:lnTo>
                <a:lnTo>
                  <a:pt x="3175" y="288803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7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12" y="2307336"/>
            <a:ext cx="1923288" cy="1633728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6530191" y="2301345"/>
            <a:ext cx="1933463" cy="1644722"/>
          </a:xfrm>
          <a:custGeom>
            <a:avLst/>
            <a:gdLst/>
            <a:ahLst/>
            <a:cxnLst/>
            <a:rect l="l" t="t" r="r" b="b"/>
            <a:pathLst>
              <a:path w="1933463" h="1644722">
                <a:moveTo>
                  <a:pt x="6350" y="6350"/>
                </a:moveTo>
                <a:lnTo>
                  <a:pt x="1927114" y="6350"/>
                </a:lnTo>
                <a:lnTo>
                  <a:pt x="1927114" y="1638372"/>
                </a:lnTo>
                <a:lnTo>
                  <a:pt x="6350" y="1638372"/>
                </a:lnTo>
                <a:close/>
              </a:path>
            </a:pathLst>
          </a:custGeom>
          <a:ln w="12700">
            <a:solidFill>
              <a:srgbClr val="6141C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text 1"/>
          <p:cNvSpPr txBox="1"/>
          <p:nvPr/>
        </p:nvSpPr>
        <p:spPr>
          <a:xfrm>
            <a:off x="6706316" y="4013200"/>
            <a:ext cx="1637731" cy="277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a way to prioritize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6920946" y="4226560"/>
            <a:ext cx="1208430" cy="2771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your security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6903801" y="4430776"/>
            <a:ext cx="1242825" cy="2909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301F64"/>
                </a:solidFill>
                <a:latin typeface="Arial"/>
                <a:cs typeface="Arial"/>
              </a:rPr>
              <a:t>strategy </a:t>
            </a: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text 1"/>
          <p:cNvSpPr txBox="1"/>
          <p:nvPr/>
        </p:nvSpPr>
        <p:spPr>
          <a:xfrm>
            <a:off x="6903992" y="4647184"/>
            <a:ext cx="1241878" cy="2909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b="1" spc="10" dirty="0">
                <a:solidFill>
                  <a:srgbClr val="301F64"/>
                </a:solidFill>
                <a:latin typeface="Arial"/>
                <a:cs typeface="Arial"/>
              </a:rPr>
              <a:t>investments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231679" y="2192901"/>
            <a:ext cx="2134182" cy="2884862"/>
          </a:xfrm>
          <a:custGeom>
            <a:avLst/>
            <a:gdLst/>
            <a:ahLst/>
            <a:cxnLst/>
            <a:rect l="l" t="t" r="r" b="b"/>
            <a:pathLst>
              <a:path w="2134182" h="2884862">
                <a:moveTo>
                  <a:pt x="0" y="0"/>
                </a:moveTo>
                <a:lnTo>
                  <a:pt x="2134182" y="0"/>
                </a:lnTo>
                <a:lnTo>
                  <a:pt x="2134182" y="2884862"/>
                </a:lnTo>
                <a:lnTo>
                  <a:pt x="0" y="2884862"/>
                </a:lnTo>
                <a:close/>
              </a:path>
            </a:pathLst>
          </a:custGeom>
          <a:solidFill>
            <a:srgbClr val="6141C5">
              <a:alpha val="4000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28504" y="2189726"/>
            <a:ext cx="2140532" cy="2891212"/>
          </a:xfrm>
          <a:custGeom>
            <a:avLst/>
            <a:gdLst/>
            <a:ahLst/>
            <a:cxnLst/>
            <a:rect l="l" t="t" r="r" b="b"/>
            <a:pathLst>
              <a:path w="2140532" h="2891212">
                <a:moveTo>
                  <a:pt x="3175" y="3175"/>
                </a:moveTo>
                <a:lnTo>
                  <a:pt x="2137357" y="3175"/>
                </a:lnTo>
                <a:lnTo>
                  <a:pt x="2137357" y="2888037"/>
                </a:lnTo>
                <a:lnTo>
                  <a:pt x="3175" y="288803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32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168" y="2313432"/>
            <a:ext cx="1923288" cy="1633728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9339242" y="2308542"/>
            <a:ext cx="1933465" cy="1644722"/>
          </a:xfrm>
          <a:custGeom>
            <a:avLst/>
            <a:gdLst/>
            <a:ahLst/>
            <a:cxnLst/>
            <a:rect l="l" t="t" r="r" b="b"/>
            <a:pathLst>
              <a:path w="1933465" h="1644722">
                <a:moveTo>
                  <a:pt x="6350" y="6350"/>
                </a:moveTo>
                <a:lnTo>
                  <a:pt x="1927115" y="6350"/>
                </a:lnTo>
                <a:lnTo>
                  <a:pt x="1927115" y="1638372"/>
                </a:lnTo>
                <a:lnTo>
                  <a:pt x="6350" y="1638372"/>
                </a:lnTo>
                <a:close/>
              </a:path>
            </a:pathLst>
          </a:custGeom>
          <a:ln w="12700">
            <a:solidFill>
              <a:srgbClr val="6141C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text 1"/>
          <p:cNvSpPr txBox="1"/>
          <p:nvPr/>
        </p:nvSpPr>
        <p:spPr>
          <a:xfrm>
            <a:off x="9400691" y="4013200"/>
            <a:ext cx="1852817" cy="2909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a way of </a:t>
            </a:r>
            <a:r>
              <a:rPr sz="1600" b="1" spc="10" dirty="0">
                <a:solidFill>
                  <a:srgbClr val="301F64"/>
                </a:solidFill>
                <a:latin typeface="Arial"/>
                <a:cs typeface="Arial"/>
              </a:rPr>
              <a:t>assessing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text 1"/>
          <p:cNvSpPr txBox="1"/>
          <p:nvPr/>
        </p:nvSpPr>
        <p:spPr>
          <a:xfrm>
            <a:off x="9485337" y="4226560"/>
            <a:ext cx="1683577" cy="29098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the </a:t>
            </a:r>
            <a:r>
              <a:rPr sz="1600" b="1" spc="10" dirty="0">
                <a:solidFill>
                  <a:srgbClr val="301F64"/>
                </a:solidFill>
                <a:latin typeface="Arial"/>
                <a:cs typeface="Arial"/>
              </a:rPr>
              <a:t>effectiveness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text 1"/>
          <p:cNvSpPr txBox="1"/>
          <p:nvPr/>
        </p:nvSpPr>
        <p:spPr>
          <a:xfrm>
            <a:off x="9609796" y="4430776"/>
            <a:ext cx="1646605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of security </a:t>
            </a:r>
            <a:r>
              <a:rPr lang="en-US" sz="1600" spc="10" dirty="0" smtClean="0">
                <a:solidFill>
                  <a:srgbClr val="301F64"/>
                </a:solidFill>
                <a:latin typeface="Arial"/>
                <a:cs typeface="Arial"/>
              </a:rPr>
              <a:t>of </a:t>
            </a:r>
            <a:r>
              <a:rPr sz="1600" spc="10" dirty="0" smtClean="0">
                <a:solidFill>
                  <a:srgbClr val="301F64"/>
                </a:solidFill>
                <a:latin typeface="Arial"/>
                <a:cs typeface="Arial"/>
              </a:rPr>
              <a:t>your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6" name="text 1"/>
          <p:cNvSpPr txBox="1"/>
          <p:nvPr/>
        </p:nvSpPr>
        <p:spPr>
          <a:xfrm>
            <a:off x="9756608" y="4647184"/>
            <a:ext cx="1140786" cy="2771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600" spc="10" dirty="0">
                <a:solidFill>
                  <a:srgbClr val="301F64"/>
                </a:solidFill>
                <a:latin typeface="Arial"/>
                <a:cs typeface="Arial"/>
              </a:rPr>
              <a:t>investments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text 1"/>
          <p:cNvSpPr txBox="1"/>
          <p:nvPr/>
        </p:nvSpPr>
        <p:spPr>
          <a:xfrm>
            <a:off x="2152173" y="597662"/>
            <a:ext cx="7949825" cy="800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301F64"/>
                </a:solidFill>
                <a:latin typeface="Arial"/>
                <a:cs typeface="Arial"/>
              </a:rPr>
              <a:t>Threat-Informed Defense is…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1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52"/>
            <a:ext cx="12191998" cy="6857347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6451042" y="4200395"/>
            <a:ext cx="5536642" cy="1938991"/>
          </a:xfrm>
          <a:custGeom>
            <a:avLst/>
            <a:gdLst/>
            <a:ahLst/>
            <a:cxnLst/>
            <a:rect l="l" t="t" r="r" b="b"/>
            <a:pathLst>
              <a:path w="5536642" h="1938991">
                <a:moveTo>
                  <a:pt x="0" y="0"/>
                </a:moveTo>
                <a:lnTo>
                  <a:pt x="5536643" y="0"/>
                </a:lnTo>
                <a:lnTo>
                  <a:pt x="5536643" y="1938992"/>
                </a:lnTo>
                <a:lnTo>
                  <a:pt x="0" y="1938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text 1"/>
          <p:cNvSpPr txBox="1"/>
          <p:nvPr/>
        </p:nvSpPr>
        <p:spPr>
          <a:xfrm>
            <a:off x="6542483" y="4282948"/>
            <a:ext cx="5033479" cy="19466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b="1" spc="10" dirty="0">
                <a:solidFill>
                  <a:srgbClr val="301F64"/>
                </a:solidFill>
                <a:latin typeface="Arial"/>
                <a:cs typeface="Arial"/>
              </a:rPr>
              <a:t>A community-driven</a:t>
            </a:r>
            <a:endParaRPr sz="4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4000" b="1" spc="10" dirty="0">
                <a:solidFill>
                  <a:srgbClr val="301F64"/>
                </a:solidFill>
                <a:latin typeface="Arial"/>
                <a:cs typeface="Arial"/>
              </a:rPr>
              <a:t>knowledgebase of</a:t>
            </a:r>
            <a:endParaRPr sz="40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4000" b="1" spc="10" dirty="0">
                <a:solidFill>
                  <a:srgbClr val="301F64"/>
                </a:solidFill>
                <a:latin typeface="Arial"/>
                <a:cs typeface="Arial"/>
              </a:rPr>
              <a:t>adversary TTPs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9" name="Image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8" y="4621044"/>
            <a:ext cx="4351782" cy="8965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3362800"/>
            <a:ext cx="2879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>
                    <a:lumMod val="75000"/>
                  </a:schemeClr>
                </a:solidFill>
                <a:hlinkClick r:id="rId4"/>
              </a:rPr>
              <a:t>MITRE</a:t>
            </a:r>
            <a:endParaRPr lang="en-US" sz="8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pic>
        <p:nvPicPr>
          <p:cNvPr id="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60" y="308005"/>
            <a:ext cx="5577037" cy="3120995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8140063" y="3530727"/>
            <a:ext cx="3533165" cy="10393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70" spc="10" dirty="0">
                <a:latin typeface="Arial"/>
                <a:cs typeface="Arial"/>
              </a:rPr>
              <a:t>* Pyramid of Pain by David Bianco http://detect-respond.blogspot.com/2013/03/the-pyramid-of-pain.html</a:t>
            </a:r>
            <a:endParaRPr sz="5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4561722"/>
            <a:ext cx="12192000" cy="685800"/>
          </a:xfrm>
          <a:custGeom>
            <a:avLst/>
            <a:gdLst/>
            <a:ahLst/>
            <a:cxnLst/>
            <a:rect l="l" t="t" r="r" b="b"/>
            <a:pathLst>
              <a:path w="12192000" h="685800">
                <a:moveTo>
                  <a:pt x="0" y="0"/>
                </a:moveTo>
                <a:lnTo>
                  <a:pt x="12192000" y="0"/>
                </a:lnTo>
                <a:lnTo>
                  <a:pt x="12192000" y="685800"/>
                </a:lnTo>
                <a:lnTo>
                  <a:pt x="0" y="685800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text 1"/>
          <p:cNvSpPr txBox="1"/>
          <p:nvPr/>
        </p:nvSpPr>
        <p:spPr>
          <a:xfrm>
            <a:off x="1854803" y="4602988"/>
            <a:ext cx="8623660" cy="72745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b="1" spc="10" dirty="0">
                <a:solidFill>
                  <a:srgbClr val="FFFFFF"/>
                </a:solidFill>
                <a:latin typeface="Arial"/>
                <a:cs typeface="Arial"/>
              </a:rPr>
              <a:t>ATT&amp;CK and the “Pyramid of Pain”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512971" y="1141856"/>
            <a:ext cx="1023518" cy="250972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379" b="1" spc="10" dirty="0">
                <a:solidFill>
                  <a:srgbClr val="301F64"/>
                </a:solidFill>
                <a:latin typeface="Arial"/>
                <a:cs typeface="Arial"/>
              </a:rPr>
              <a:t>+</a:t>
            </a:r>
            <a:endParaRPr sz="133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852582" y="5328920"/>
            <a:ext cx="10599683" cy="554329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170" spc="10" dirty="0">
                <a:solidFill>
                  <a:srgbClr val="301F64"/>
                </a:solidFill>
                <a:latin typeface="Arial"/>
                <a:cs typeface="Arial"/>
              </a:rPr>
              <a:t>A global shift towards increasing the cost for the adversary</a:t>
            </a:r>
            <a:endParaRPr sz="3100">
              <a:latin typeface="Arial"/>
              <a:cs typeface="Arial"/>
            </a:endParaRPr>
          </a:p>
        </p:txBody>
      </p:sp>
      <p:pic>
        <p:nvPicPr>
          <p:cNvPr id="23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97203" cy="3541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580"/>
            <a:ext cx="12191998" cy="7063740"/>
          </a:xfrm>
          <a:prstGeom prst="rect">
            <a:avLst/>
          </a:prstGeom>
        </p:spPr>
      </p:pic>
      <p:pic>
        <p:nvPicPr>
          <p:cNvPr id="2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3" y="5921343"/>
            <a:ext cx="2014460" cy="72017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1024233" y="2889757"/>
            <a:ext cx="6563888" cy="8002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FFFFFF"/>
                </a:solidFill>
                <a:latin typeface="Arial"/>
                <a:cs typeface="Arial"/>
              </a:rPr>
              <a:t>What’s happening now?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568968" y="186181"/>
            <a:ext cx="5809843" cy="80020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00" b="1" spc="10" dirty="0">
                <a:solidFill>
                  <a:srgbClr val="202C5E"/>
                </a:solidFill>
                <a:latin typeface="Arial"/>
                <a:cs typeface="Arial"/>
              </a:rPr>
              <a:t>Sightings Ecosystem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2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25552"/>
            <a:ext cx="4163568" cy="1990344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59279" y="257726"/>
            <a:ext cx="4046899" cy="1873086"/>
          </a:xfrm>
          <a:custGeom>
            <a:avLst/>
            <a:gdLst/>
            <a:ahLst/>
            <a:cxnLst/>
            <a:rect l="l" t="t" r="r" b="b"/>
            <a:pathLst>
              <a:path w="4046899" h="1873086">
                <a:moveTo>
                  <a:pt x="0" y="0"/>
                </a:moveTo>
                <a:lnTo>
                  <a:pt x="4046900" y="0"/>
                </a:lnTo>
                <a:lnTo>
                  <a:pt x="4046900" y="1873086"/>
                </a:lnTo>
                <a:lnTo>
                  <a:pt x="0" y="18730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2929" y="251376"/>
            <a:ext cx="4059599" cy="1885787"/>
          </a:xfrm>
          <a:custGeom>
            <a:avLst/>
            <a:gdLst/>
            <a:ahLst/>
            <a:cxnLst/>
            <a:rect l="l" t="t" r="r" b="b"/>
            <a:pathLst>
              <a:path w="4059599" h="1885787">
                <a:moveTo>
                  <a:pt x="6350" y="6350"/>
                </a:moveTo>
                <a:lnTo>
                  <a:pt x="4053250" y="6350"/>
                </a:lnTo>
                <a:lnTo>
                  <a:pt x="4053250" y="1879437"/>
                </a:lnTo>
                <a:lnTo>
                  <a:pt x="6350" y="1879437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9279" y="241055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900" y="0"/>
                </a:lnTo>
                <a:lnTo>
                  <a:pt x="4046900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text 1"/>
          <p:cNvSpPr txBox="1"/>
          <p:nvPr/>
        </p:nvSpPr>
        <p:spPr>
          <a:xfrm>
            <a:off x="2014404" y="303274"/>
            <a:ext cx="1221516" cy="41574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579172" y="1085853"/>
            <a:ext cx="2799780" cy="71093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Defenders lack visibility into which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595959"/>
                </a:solidFill>
                <a:latin typeface="Calibri"/>
                <a:cs typeface="Calibri"/>
              </a:rPr>
              <a:t>adversary behaviors they should focus</a:t>
            </a:r>
            <a:endParaRPr sz="1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their attention on first.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2" y="873639"/>
            <a:ext cx="989016" cy="1006751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2124456"/>
            <a:ext cx="4163568" cy="198120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559277" y="2154971"/>
            <a:ext cx="4046899" cy="1865581"/>
          </a:xfrm>
          <a:custGeom>
            <a:avLst/>
            <a:gdLst/>
            <a:ahLst/>
            <a:cxnLst/>
            <a:rect l="l" t="t" r="r" b="b"/>
            <a:pathLst>
              <a:path w="4046899" h="1865581">
                <a:moveTo>
                  <a:pt x="0" y="0"/>
                </a:moveTo>
                <a:lnTo>
                  <a:pt x="4046899" y="0"/>
                </a:lnTo>
                <a:lnTo>
                  <a:pt x="4046899" y="1865582"/>
                </a:lnTo>
                <a:lnTo>
                  <a:pt x="0" y="18655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2927" y="2148621"/>
            <a:ext cx="4059599" cy="1878282"/>
          </a:xfrm>
          <a:custGeom>
            <a:avLst/>
            <a:gdLst/>
            <a:ahLst/>
            <a:cxnLst/>
            <a:rect l="l" t="t" r="r" b="b"/>
            <a:pathLst>
              <a:path w="4059599" h="1878282">
                <a:moveTo>
                  <a:pt x="6350" y="6350"/>
                </a:moveTo>
                <a:lnTo>
                  <a:pt x="4053249" y="6350"/>
                </a:lnTo>
                <a:lnTo>
                  <a:pt x="4053249" y="1871932"/>
                </a:lnTo>
                <a:lnTo>
                  <a:pt x="6350" y="1871932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9277" y="2154970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899" y="0"/>
                </a:lnTo>
                <a:lnTo>
                  <a:pt x="4046899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 1"/>
          <p:cNvSpPr txBox="1"/>
          <p:nvPr/>
        </p:nvSpPr>
        <p:spPr>
          <a:xfrm>
            <a:off x="2031070" y="2217419"/>
            <a:ext cx="1187592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1579172" y="2768349"/>
            <a:ext cx="2832531" cy="113460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595959"/>
                </a:solidFill>
                <a:latin typeface="Calibri"/>
                <a:cs typeface="Calibri"/>
              </a:rPr>
              <a:t>Built an ecosystem for organizations to</a:t>
            </a:r>
            <a:endParaRPr sz="1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safely contribute sightings of specific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ATT&amp;CK TTPs, powering analytics that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give defenders a picture of what TTPs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are used where and when.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6" y="2682392"/>
            <a:ext cx="1200499" cy="1163196"/>
          </a:xfrm>
          <a:prstGeom prst="rect">
            <a:avLst/>
          </a:prstGeom>
        </p:spPr>
      </p:pic>
      <p:pic>
        <p:nvPicPr>
          <p:cNvPr id="11" name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" y="4005071"/>
            <a:ext cx="4163568" cy="1981200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559277" y="4035608"/>
            <a:ext cx="4046899" cy="1865581"/>
          </a:xfrm>
          <a:custGeom>
            <a:avLst/>
            <a:gdLst/>
            <a:ahLst/>
            <a:cxnLst/>
            <a:rect l="l" t="t" r="r" b="b"/>
            <a:pathLst>
              <a:path w="4046899" h="1865581">
                <a:moveTo>
                  <a:pt x="0" y="0"/>
                </a:moveTo>
                <a:lnTo>
                  <a:pt x="4046899" y="0"/>
                </a:lnTo>
                <a:lnTo>
                  <a:pt x="4046899" y="1865581"/>
                </a:lnTo>
                <a:lnTo>
                  <a:pt x="0" y="18655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2927" y="4029258"/>
            <a:ext cx="4059599" cy="1878281"/>
          </a:xfrm>
          <a:custGeom>
            <a:avLst/>
            <a:gdLst/>
            <a:ahLst/>
            <a:cxnLst/>
            <a:rect l="l" t="t" r="r" b="b"/>
            <a:pathLst>
              <a:path w="4059599" h="1878281">
                <a:moveTo>
                  <a:pt x="6350" y="6350"/>
                </a:moveTo>
                <a:lnTo>
                  <a:pt x="4053249" y="6350"/>
                </a:lnTo>
                <a:lnTo>
                  <a:pt x="4053249" y="1871931"/>
                </a:lnTo>
                <a:lnTo>
                  <a:pt x="6350" y="1871931"/>
                </a:lnTo>
                <a:close/>
              </a:path>
            </a:pathLst>
          </a:custGeom>
          <a:ln w="12700">
            <a:solidFill>
              <a:srgbClr val="BCBCB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9277" y="4039400"/>
            <a:ext cx="4046899" cy="461665"/>
          </a:xfrm>
          <a:custGeom>
            <a:avLst/>
            <a:gdLst/>
            <a:ahLst/>
            <a:cxnLst/>
            <a:rect l="l" t="t" r="r" b="b"/>
            <a:pathLst>
              <a:path w="4046899" h="461665">
                <a:moveTo>
                  <a:pt x="0" y="0"/>
                </a:moveTo>
                <a:lnTo>
                  <a:pt x="4046899" y="0"/>
                </a:lnTo>
                <a:lnTo>
                  <a:pt x="4046899" y="461665"/>
                </a:lnTo>
                <a:lnTo>
                  <a:pt x="0" y="461665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 1"/>
          <p:cNvSpPr txBox="1"/>
          <p:nvPr/>
        </p:nvSpPr>
        <p:spPr>
          <a:xfrm>
            <a:off x="2125525" y="4101084"/>
            <a:ext cx="999713" cy="41574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1579172" y="4545333"/>
            <a:ext cx="2879257" cy="13479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The sightings ecosystem injects real-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world data and insights from that data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into the decision-making process of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370" spc="10" dirty="0">
                <a:solidFill>
                  <a:srgbClr val="595959"/>
                </a:solidFill>
                <a:latin typeface="Calibri"/>
                <a:cs typeface="Calibri"/>
              </a:rPr>
              <a:t>defenders, allowing them to focus their</a:t>
            </a:r>
            <a:endParaRPr sz="13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resources on the highest-priority</a:t>
            </a:r>
            <a:endParaRPr sz="1400">
              <a:latin typeface="Calibri"/>
              <a:cs typeface="Calibri"/>
            </a:endParaRPr>
          </a:p>
          <a:p>
            <a:pPr marL="0">
              <a:lnSpc>
                <a:spcPct val="100000"/>
              </a:lnSpc>
            </a:pPr>
            <a:r>
              <a:rPr sz="1400" spc="10" dirty="0">
                <a:solidFill>
                  <a:srgbClr val="595959"/>
                </a:solidFill>
                <a:latin typeface="Calibri"/>
                <a:cs typeface="Calibri"/>
              </a:rPr>
              <a:t>problems.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63" y="4704933"/>
            <a:ext cx="981731" cy="949795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5274924" y="6133627"/>
            <a:ext cx="5945211" cy="307777"/>
          </a:xfrm>
          <a:custGeom>
            <a:avLst/>
            <a:gdLst/>
            <a:ahLst/>
            <a:cxnLst/>
            <a:rect l="l" t="t" r="r" b="b"/>
            <a:pathLst>
              <a:path w="5945211" h="307777">
                <a:moveTo>
                  <a:pt x="0" y="0"/>
                </a:moveTo>
                <a:lnTo>
                  <a:pt x="5945212" y="0"/>
                </a:lnTo>
                <a:lnTo>
                  <a:pt x="5945212" y="307777"/>
                </a:lnTo>
                <a:lnTo>
                  <a:pt x="0" y="307777"/>
                </a:lnTo>
                <a:close/>
              </a:path>
            </a:pathLst>
          </a:custGeom>
          <a:solidFill>
            <a:srgbClr val="FFF60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09911" y="6369847"/>
            <a:ext cx="5080000" cy="12700"/>
          </a:xfrm>
          <a:custGeom>
            <a:avLst/>
            <a:gdLst/>
            <a:ahLst/>
            <a:cxnLst/>
            <a:rect l="l" t="t" r="r" b="b"/>
            <a:pathLst>
              <a:path w="5080000" h="12700">
                <a:moveTo>
                  <a:pt x="0" y="0"/>
                </a:moveTo>
                <a:lnTo>
                  <a:pt x="1270000" y="0"/>
                </a:lnTo>
                <a:lnTo>
                  <a:pt x="2540000" y="0"/>
                </a:lnTo>
                <a:lnTo>
                  <a:pt x="3810000" y="0"/>
                </a:lnTo>
                <a:lnTo>
                  <a:pt x="5080000" y="0"/>
                </a:lnTo>
                <a:lnTo>
                  <a:pt x="5080000" y="12700"/>
                </a:lnTo>
                <a:lnTo>
                  <a:pt x="3810000" y="12700"/>
                </a:lnTo>
                <a:lnTo>
                  <a:pt x="2540000" y="12700"/>
                </a:lnTo>
                <a:lnTo>
                  <a:pt x="1270000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301F6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5706736" y="6197218"/>
            <a:ext cx="5131259" cy="2425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310" spc="10" dirty="0">
                <a:solidFill>
                  <a:srgbClr val="301F64"/>
                </a:solidFill>
                <a:latin typeface="Arial"/>
                <a:cs typeface="Arial"/>
              </a:rPr>
              <a:t>https://mitre-engenuity.org/blog/2022/02/23/sightings-ecosystem/</a:t>
            </a:r>
            <a:endParaRPr sz="1300" dirty="0">
              <a:latin typeface="Arial"/>
              <a:cs typeface="Arial"/>
            </a:endParaRPr>
          </a:p>
        </p:txBody>
      </p:sp>
      <p:pic>
        <p:nvPicPr>
          <p:cNvPr id="16" name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352" y="841248"/>
            <a:ext cx="4059936" cy="5306568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12" y="873638"/>
            <a:ext cx="3943035" cy="5188483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6269662" y="867289"/>
            <a:ext cx="3955735" cy="5201182"/>
          </a:xfrm>
          <a:custGeom>
            <a:avLst/>
            <a:gdLst/>
            <a:ahLst/>
            <a:cxnLst/>
            <a:rect l="l" t="t" r="r" b="b"/>
            <a:pathLst>
              <a:path w="3955735" h="5201182">
                <a:moveTo>
                  <a:pt x="3175" y="3175"/>
                </a:moveTo>
                <a:lnTo>
                  <a:pt x="3175" y="5198008"/>
                </a:lnTo>
                <a:lnTo>
                  <a:pt x="3952561" y="5198008"/>
                </a:lnTo>
                <a:lnTo>
                  <a:pt x="3952561" y="3175"/>
                </a:lnTo>
                <a:lnTo>
                  <a:pt x="3175" y="3175"/>
                </a:lnTo>
                <a:close/>
              </a:path>
            </a:pathLst>
          </a:custGeom>
          <a:ln w="6350">
            <a:solidFill>
              <a:srgbClr val="0A0E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4" y="1057274"/>
            <a:ext cx="4088476" cy="557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80" y="1042034"/>
            <a:ext cx="3913338" cy="558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218" y="1042034"/>
            <a:ext cx="3746669" cy="5570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86000" y="344269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hlinkClick r:id="rId5"/>
              </a:rPr>
              <a:t>GitHub for Sightings Ecosystem Project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4715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928</Words>
  <Application>Microsoft Office PowerPoint</Application>
  <PresentationFormat>Custom</PresentationFormat>
  <Paragraphs>223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Prashant</cp:lastModifiedBy>
  <cp:revision>23</cp:revision>
  <dcterms:created xsi:type="dcterms:W3CDTF">2023-03-24T14:35:54Z</dcterms:created>
  <dcterms:modified xsi:type="dcterms:W3CDTF">2023-05-29T02:32:37Z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2023-03-24T00:00:00Z</vt:filetime>
  </property>
  <property fmtid="{D5CDD505-2E9C-101B-9397-08002B2CF9AE}" pid="3" name="LastSaved">
    <vt:filetime>2023-03-24T00:00:00Z</vt:filetime>
  </property>
  <property fmtid="{D5CDD505-2E9C-101B-9397-08002B2CF9AE}" pid="4" name="MSIP_Label_b1a6f161-e42b-4c47-8f69-f6a81e023e2d_Enabled">
    <vt:lpwstr>true</vt:lpwstr>
  </property>
  <property fmtid="{D5CDD505-2E9C-101B-9397-08002B2CF9AE}" pid="5" name="MSIP_Label_b1a6f161-e42b-4c47-8f69-f6a81e023e2d_SetDate">
    <vt:lpwstr>2023-05-09T14:49:27Z</vt:lpwstr>
  </property>
  <property fmtid="{D5CDD505-2E9C-101B-9397-08002B2CF9AE}" pid="6" name="MSIP_Label_b1a6f161-e42b-4c47-8f69-f6a81e023e2d_Method">
    <vt:lpwstr>Standard</vt:lpwstr>
  </property>
  <property fmtid="{D5CDD505-2E9C-101B-9397-08002B2CF9AE}" pid="7" name="MSIP_Label_b1a6f161-e42b-4c47-8f69-f6a81e023e2d_Name">
    <vt:lpwstr>b1a6f161-e42b-4c47-8f69-f6a81e023e2d</vt:lpwstr>
  </property>
  <property fmtid="{D5CDD505-2E9C-101B-9397-08002B2CF9AE}" pid="8" name="MSIP_Label_b1a6f161-e42b-4c47-8f69-f6a81e023e2d_SiteId">
    <vt:lpwstr>271df5c2-953a-497b-93ad-7adf7a4b3cd7</vt:lpwstr>
  </property>
  <property fmtid="{D5CDD505-2E9C-101B-9397-08002B2CF9AE}" pid="9" name="MSIP_Label_b1a6f161-e42b-4c47-8f69-f6a81e023e2d_ActionId">
    <vt:lpwstr>ed5dab8d-edce-4c7f-b037-97bcc1077be0</vt:lpwstr>
  </property>
  <property fmtid="{D5CDD505-2E9C-101B-9397-08002B2CF9AE}" pid="10" name="MSIP_Label_b1a6f161-e42b-4c47-8f69-f6a81e023e2d_ContentBits">
    <vt:lpwstr>0</vt:lpwstr>
  </property>
</Properties>
</file>